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7" r:id="rId15"/>
    <p:sldId id="276" r:id="rId16"/>
    <p:sldId id="278" r:id="rId17"/>
    <p:sldId id="273" r:id="rId18"/>
    <p:sldId id="279" r:id="rId19"/>
    <p:sldId id="274" r:id="rId20"/>
    <p:sldId id="281" r:id="rId21"/>
    <p:sldId id="280" r:id="rId22"/>
    <p:sldId id="275" r:id="rId23"/>
    <p:sldId id="269" r:id="rId24"/>
    <p:sldId id="270" r:id="rId25"/>
    <p:sldId id="271"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entury Gothic" panose="020B0502020202020204" pitchFamily="34" charset="0"/>
      <p:regular r:id="rId32"/>
      <p:bold r:id="rId33"/>
      <p:italic r:id="rId34"/>
      <p:boldItalic r:id="rId35"/>
    </p:embeddedFont>
    <p:embeddedFont>
      <p:font typeface="Gill Sans" panose="020B0604020202020204" charset="0"/>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hase_1" id="{5020AF2D-C7B3-405B-BB0D-CE5B3F173A28}">
          <p14:sldIdLst>
            <p14:sldId id="256"/>
            <p14:sldId id="257"/>
            <p14:sldId id="258"/>
            <p14:sldId id="259"/>
            <p14:sldId id="260"/>
            <p14:sldId id="261"/>
            <p14:sldId id="262"/>
            <p14:sldId id="263"/>
            <p14:sldId id="264"/>
            <p14:sldId id="265"/>
            <p14:sldId id="266"/>
            <p14:sldId id="267"/>
            <p14:sldId id="268"/>
          </p14:sldIdLst>
        </p14:section>
        <p14:section name="Phase_2" id="{C68B683A-7414-40EF-BC3D-9E0FD21AC595}">
          <p14:sldIdLst>
            <p14:sldId id="277"/>
            <p14:sldId id="276"/>
            <p14:sldId id="278"/>
            <p14:sldId id="273"/>
            <p14:sldId id="279"/>
            <p14:sldId id="274"/>
            <p14:sldId id="281"/>
            <p14:sldId id="280"/>
            <p14:sldId id="275"/>
            <p14:sldId id="269"/>
            <p14:sldId id="270"/>
            <p14:sldId id="271"/>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Vk6EHTUhgZvpX+gR9T6mLZS0O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237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773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73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84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2106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68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123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3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907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1876b5af1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1876b5af1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45"/>
        <p:cNvGrpSpPr/>
        <p:nvPr/>
      </p:nvGrpSpPr>
      <p:grpSpPr>
        <a:xfrm>
          <a:off x="0" y="0"/>
          <a:ext cx="0" cy="0"/>
          <a:chOff x="0" y="0"/>
          <a:chExt cx="0" cy="0"/>
        </a:xfrm>
      </p:grpSpPr>
      <p:sp>
        <p:nvSpPr>
          <p:cNvPr id="46" name="Google Shape;46;p18"/>
          <p:cNvSpPr txBox="1">
            <a:spLocks noGrp="1"/>
          </p:cNvSpPr>
          <p:nvPr>
            <p:ph type="ctrTitle"/>
          </p:nvPr>
        </p:nvSpPr>
        <p:spPr>
          <a:xfrm>
            <a:off x="581191" y="704088"/>
            <a:ext cx="10993549" cy="149961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8"/>
          <p:cNvSpPr txBox="1">
            <a:spLocks noGrp="1"/>
          </p:cNvSpPr>
          <p:nvPr>
            <p:ph type="subTitle" idx="1"/>
          </p:nvPr>
        </p:nvSpPr>
        <p:spPr>
          <a:xfrm>
            <a:off x="581194" y="2495445"/>
            <a:ext cx="10993546" cy="46823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lvl1pPr>
            <a:lvl2pPr lvl="1" algn="l">
              <a:spcBef>
                <a:spcPts val="1000"/>
              </a:spcBef>
              <a:spcAft>
                <a:spcPts val="0"/>
              </a:spcAft>
              <a:buSzPts val="1800"/>
              <a:buChar char="🠶"/>
              <a:defRPr/>
            </a:lvl2pPr>
            <a:lvl3pPr lvl="2" algn="l">
              <a:spcBef>
                <a:spcPts val="1000"/>
              </a:spcBef>
              <a:spcAft>
                <a:spcPts val="0"/>
              </a:spcAft>
              <a:buSzPts val="1800"/>
              <a:buChar char="🠶"/>
              <a:defRPr/>
            </a:lvl3pPr>
            <a:lvl4pPr lvl="3" algn="l">
              <a:spcBef>
                <a:spcPts val="1000"/>
              </a:spcBef>
              <a:spcAft>
                <a:spcPts val="0"/>
              </a:spcAft>
              <a:buSzPts val="1800"/>
              <a:buChar char="🠶"/>
              <a:defRPr/>
            </a:lvl4pPr>
            <a:lvl5pPr lvl="4" algn="l">
              <a:spcBef>
                <a:spcPts val="1000"/>
              </a:spcBef>
              <a:spcAft>
                <a:spcPts val="0"/>
              </a:spcAft>
              <a:buSzPts val="1800"/>
              <a:buChar char="🠶"/>
              <a:defRPr/>
            </a:lvl5pPr>
            <a:lvl6pPr lvl="5" algn="l">
              <a:spcBef>
                <a:spcPts val="1000"/>
              </a:spcBef>
              <a:spcAft>
                <a:spcPts val="0"/>
              </a:spcAft>
              <a:buSzPts val="1800"/>
              <a:buChar char="🠶"/>
              <a:defRPr/>
            </a:lvl6pPr>
            <a:lvl7pPr lvl="6" algn="l">
              <a:spcBef>
                <a:spcPts val="1000"/>
              </a:spcBef>
              <a:spcAft>
                <a:spcPts val="0"/>
              </a:spcAft>
              <a:buSzPts val="1800"/>
              <a:buChar char="🠶"/>
              <a:defRPr/>
            </a:lvl7pPr>
            <a:lvl8pPr lvl="7" algn="l">
              <a:spcBef>
                <a:spcPts val="1000"/>
              </a:spcBef>
              <a:spcAft>
                <a:spcPts val="0"/>
              </a:spcAft>
              <a:buSzPts val="1800"/>
              <a:buChar char="🠶"/>
              <a:defRPr/>
            </a:lvl8pPr>
            <a:lvl9pPr lvl="8" algn="l">
              <a:spcBef>
                <a:spcPts val="1000"/>
              </a:spcBef>
              <a:spcAft>
                <a:spcPts val="0"/>
              </a:spcAft>
              <a:buSzPts val="1800"/>
              <a:buChar char="🠶"/>
              <a:defRPr/>
            </a:lvl9pPr>
          </a:lstStyle>
          <a:p>
            <a:endParaRPr/>
          </a:p>
        </p:txBody>
      </p:sp>
      <p:sp>
        <p:nvSpPr>
          <p:cNvPr id="48" name="Google Shape;48;p18"/>
          <p:cNvSpPr>
            <a:spLocks noGrp="1"/>
          </p:cNvSpPr>
          <p:nvPr>
            <p:ph type="pic" idx="2"/>
          </p:nvPr>
        </p:nvSpPr>
        <p:spPr>
          <a:xfrm>
            <a:off x="448056" y="3081528"/>
            <a:ext cx="11265408" cy="3310128"/>
          </a:xfrm>
          <a:prstGeom prst="rect">
            <a:avLst/>
          </a:prstGeom>
          <a:solidFill>
            <a:schemeClr val="accent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7"/>
        <p:cNvGrpSpPr/>
        <p:nvPr/>
      </p:nvGrpSpPr>
      <p:grpSpPr>
        <a:xfrm>
          <a:off x="0" y="0"/>
          <a:ext cx="0" cy="0"/>
          <a:chOff x="0" y="0"/>
          <a:chExt cx="0" cy="0"/>
        </a:xfrm>
      </p:grpSpPr>
      <p:sp>
        <p:nvSpPr>
          <p:cNvPr id="118" name="Google Shape;118;p27"/>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7"/>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120" name="Google Shape;120;p2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7"/>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7"/>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8"/>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27" name="Google Shape;127;p2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9"/>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4" name="Google Shape;134;p29"/>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2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2"/>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32"/>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54" name="Google Shape;154;p3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3"/>
          <p:cNvSpPr>
            <a:spLocks noGrp="1"/>
          </p:cNvSpPr>
          <p:nvPr>
            <p:ph type="pic" idx="2"/>
          </p:nvPr>
        </p:nvSpPr>
        <p:spPr>
          <a:xfrm>
            <a:off x="2589212" y="634965"/>
            <a:ext cx="8915400" cy="3854970"/>
          </a:xfrm>
          <a:prstGeom prst="rect">
            <a:avLst/>
          </a:prstGeom>
          <a:noFill/>
          <a:ln>
            <a:noFill/>
          </a:ln>
        </p:spPr>
      </p:sp>
      <p:sp>
        <p:nvSpPr>
          <p:cNvPr id="161" name="Google Shape;161;p33"/>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62" name="Google Shape;162;p3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3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66"/>
        <p:cNvGrpSpPr/>
        <p:nvPr/>
      </p:nvGrpSpPr>
      <p:grpSpPr>
        <a:xfrm>
          <a:off x="0" y="0"/>
          <a:ext cx="0" cy="0"/>
          <a:chOff x="0" y="0"/>
          <a:chExt cx="0" cy="0"/>
        </a:xfrm>
      </p:grpSpPr>
      <p:sp>
        <p:nvSpPr>
          <p:cNvPr id="167" name="Google Shape;167;p34"/>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4"/>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69" name="Google Shape;169;p3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3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34"/>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4"/>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5"/>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76" name="Google Shape;176;p35"/>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77" name="Google Shape;177;p3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3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35"/>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5"/>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35"/>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82" name="Google Shape;182;p35"/>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3"/>
        <p:cNvGrpSpPr/>
        <p:nvPr/>
      </p:nvGrpSpPr>
      <p:grpSpPr>
        <a:xfrm>
          <a:off x="0" y="0"/>
          <a:ext cx="0" cy="0"/>
          <a:chOff x="0" y="0"/>
          <a:chExt cx="0" cy="0"/>
        </a:xfrm>
      </p:grpSpPr>
      <p:sp>
        <p:nvSpPr>
          <p:cNvPr id="184" name="Google Shape;184;p36"/>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6"/>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86" name="Google Shape;186;p3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90"/>
        <p:cNvGrpSpPr/>
        <p:nvPr/>
      </p:nvGrpSpPr>
      <p:grpSpPr>
        <a:xfrm>
          <a:off x="0" y="0"/>
          <a:ext cx="0" cy="0"/>
          <a:chOff x="0" y="0"/>
          <a:chExt cx="0" cy="0"/>
        </a:xfrm>
      </p:grpSpPr>
      <p:sp>
        <p:nvSpPr>
          <p:cNvPr id="191" name="Google Shape;191;p37"/>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7"/>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93" name="Google Shape;193;p37"/>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94" name="Google Shape;194;p3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3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37"/>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7"/>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8" name="Google Shape;198;p37"/>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99" name="Google Shape;199;p37"/>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581192" y="730730"/>
            <a:ext cx="3475915" cy="1478341"/>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descr="Tag=AccentColor&#10;Flavor=Light&#10;Target=Bullets"/>
          <p:cNvSpPr txBox="1">
            <a:spLocks noGrp="1"/>
          </p:cNvSpPr>
          <p:nvPr>
            <p:ph type="body" idx="1"/>
          </p:nvPr>
        </p:nvSpPr>
        <p:spPr>
          <a:xfrm>
            <a:off x="581192" y="2180496"/>
            <a:ext cx="3475915" cy="367830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19"/>
          <p:cNvSpPr>
            <a:spLocks noGrp="1"/>
          </p:cNvSpPr>
          <p:nvPr>
            <p:ph type="pic" idx="2"/>
          </p:nvPr>
        </p:nvSpPr>
        <p:spPr>
          <a:xfrm>
            <a:off x="4241800" y="630936"/>
            <a:ext cx="7504113" cy="3520440"/>
          </a:xfrm>
          <a:prstGeom prst="rect">
            <a:avLst/>
          </a:prstGeom>
          <a:solidFill>
            <a:schemeClr val="accent2"/>
          </a:solidFill>
          <a:ln>
            <a:noFill/>
          </a:ln>
        </p:spPr>
      </p:sp>
      <p:sp>
        <p:nvSpPr>
          <p:cNvPr id="53" name="Google Shape;53;p19"/>
          <p:cNvSpPr>
            <a:spLocks noGrp="1"/>
          </p:cNvSpPr>
          <p:nvPr>
            <p:ph type="pic" idx="3"/>
          </p:nvPr>
        </p:nvSpPr>
        <p:spPr>
          <a:xfrm>
            <a:off x="4242816" y="4234252"/>
            <a:ext cx="3703320" cy="2139696"/>
          </a:xfrm>
          <a:prstGeom prst="rect">
            <a:avLst/>
          </a:prstGeom>
          <a:solidFill>
            <a:schemeClr val="accent2"/>
          </a:solidFill>
          <a:ln>
            <a:noFill/>
          </a:ln>
        </p:spPr>
      </p:sp>
      <p:sp>
        <p:nvSpPr>
          <p:cNvPr id="54" name="Google Shape;54;p19"/>
          <p:cNvSpPr>
            <a:spLocks noGrp="1"/>
          </p:cNvSpPr>
          <p:nvPr>
            <p:ph type="pic" idx="4"/>
          </p:nvPr>
        </p:nvSpPr>
        <p:spPr>
          <a:xfrm>
            <a:off x="8046720" y="4233672"/>
            <a:ext cx="3703320" cy="2139696"/>
          </a:xfrm>
          <a:prstGeom prst="rect">
            <a:avLst/>
          </a:prstGeom>
          <a:solidFill>
            <a:schemeClr val="accent2"/>
          </a:solidFill>
          <a:ln>
            <a:noFill/>
          </a:ln>
        </p:spPr>
      </p:sp>
      <p:sp>
        <p:nvSpPr>
          <p:cNvPr id="55" name="Google Shape;55;p1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38"/>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03" name="Google Shape;203;p38"/>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04" name="Google Shape;204;p3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3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38"/>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8"/>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39"/>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11" name="Google Shape;211;p3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3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3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40"/>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18" name="Google Shape;218;p4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4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22"/>
        <p:cNvGrpSpPr/>
        <p:nvPr/>
      </p:nvGrpSpPr>
      <p:grpSpPr>
        <a:xfrm>
          <a:off x="0" y="0"/>
          <a:ext cx="0" cy="0"/>
          <a:chOff x="0" y="0"/>
          <a:chExt cx="0" cy="0"/>
        </a:xfrm>
      </p:grpSpPr>
      <p:sp>
        <p:nvSpPr>
          <p:cNvPr id="223" name="Google Shape;223;p41"/>
          <p:cNvSpPr txBox="1">
            <a:spLocks noGrp="1"/>
          </p:cNvSpPr>
          <p:nvPr>
            <p:ph type="title"/>
          </p:nvPr>
        </p:nvSpPr>
        <p:spPr>
          <a:xfrm>
            <a:off x="581192" y="702155"/>
            <a:ext cx="3424138" cy="1500131"/>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1"/>
          <p:cNvSpPr txBox="1">
            <a:spLocks noGrp="1"/>
          </p:cNvSpPr>
          <p:nvPr>
            <p:ph type="body" idx="1"/>
          </p:nvPr>
        </p:nvSpPr>
        <p:spPr>
          <a:xfrm>
            <a:off x="581193" y="2414788"/>
            <a:ext cx="3424138" cy="397577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25" name="Google Shape;225;p41"/>
          <p:cNvSpPr>
            <a:spLocks noGrp="1"/>
          </p:cNvSpPr>
          <p:nvPr>
            <p:ph type="pic" idx="2"/>
          </p:nvPr>
        </p:nvSpPr>
        <p:spPr>
          <a:xfrm>
            <a:off x="4242815" y="640080"/>
            <a:ext cx="3703320" cy="5751576"/>
          </a:xfrm>
          <a:prstGeom prst="rect">
            <a:avLst/>
          </a:prstGeom>
          <a:solidFill>
            <a:schemeClr val="accent2"/>
          </a:solidFill>
          <a:ln>
            <a:noFill/>
          </a:ln>
        </p:spPr>
      </p:sp>
      <p:sp>
        <p:nvSpPr>
          <p:cNvPr id="226" name="Google Shape;226;p41"/>
          <p:cNvSpPr>
            <a:spLocks noGrp="1"/>
          </p:cNvSpPr>
          <p:nvPr>
            <p:ph type="pic" idx="3"/>
          </p:nvPr>
        </p:nvSpPr>
        <p:spPr>
          <a:xfrm>
            <a:off x="8046720" y="640080"/>
            <a:ext cx="3703320" cy="5751576"/>
          </a:xfrm>
          <a:prstGeom prst="rect">
            <a:avLst/>
          </a:prstGeom>
          <a:solidFill>
            <a:schemeClr val="accent2"/>
          </a:solidFill>
          <a:ln>
            <a:noFill/>
          </a:ln>
        </p:spPr>
      </p:sp>
      <p:sp>
        <p:nvSpPr>
          <p:cNvPr id="227" name="Google Shape;227;p4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4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4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30"/>
        <p:cNvGrpSpPr/>
        <p:nvPr/>
      </p:nvGrpSpPr>
      <p:grpSpPr>
        <a:xfrm>
          <a:off x="0" y="0"/>
          <a:ext cx="0" cy="0"/>
          <a:chOff x="0" y="0"/>
          <a:chExt cx="0" cy="0"/>
        </a:xfrm>
      </p:grpSpPr>
      <p:sp>
        <p:nvSpPr>
          <p:cNvPr id="231" name="Google Shape;231;p42"/>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42"/>
          <p:cNvSpPr>
            <a:spLocks noGrp="1"/>
          </p:cNvSpPr>
          <p:nvPr>
            <p:ph type="dgm" idx="2"/>
          </p:nvPr>
        </p:nvSpPr>
        <p:spPr>
          <a:xfrm>
            <a:off x="576263" y="2290762"/>
            <a:ext cx="2286000" cy="2514600"/>
          </a:xfrm>
          <a:prstGeom prst="rect">
            <a:avLst/>
          </a:prstGeom>
          <a:solidFill>
            <a:schemeClr val="accent2"/>
          </a:solidFill>
          <a:ln>
            <a:noFill/>
          </a:ln>
        </p:spPr>
        <p:txBody>
          <a:bodyPr spcFirstLastPara="1" wrap="square" lIns="91425" tIns="45700" rIns="91425" bIns="45700" anchor="t" anchorCtr="0">
            <a:normAutofit/>
          </a:bodyPr>
          <a:lstStyle>
            <a:lvl1pPr marR="0" lvl="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33" name="Google Shape;233;p42"/>
          <p:cNvSpPr>
            <a:spLocks noGrp="1"/>
          </p:cNvSpPr>
          <p:nvPr>
            <p:ph type="dgm" idx="3"/>
          </p:nvPr>
        </p:nvSpPr>
        <p:spPr>
          <a:xfrm>
            <a:off x="3486759" y="2290762"/>
            <a:ext cx="2286000" cy="2514600"/>
          </a:xfrm>
          <a:prstGeom prst="rect">
            <a:avLst/>
          </a:prstGeom>
          <a:solidFill>
            <a:schemeClr val="accent2"/>
          </a:solidFill>
          <a:ln>
            <a:noFill/>
          </a:ln>
        </p:spPr>
        <p:txBody>
          <a:bodyPr spcFirstLastPara="1" wrap="square" lIns="91425" tIns="45700" rIns="91425" bIns="45700" anchor="t" anchorCtr="0">
            <a:normAutofit/>
          </a:bodyPr>
          <a:lstStyle>
            <a:lvl1pPr marR="0" lvl="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34" name="Google Shape;234;p42"/>
          <p:cNvSpPr>
            <a:spLocks noGrp="1"/>
          </p:cNvSpPr>
          <p:nvPr>
            <p:ph type="dgm" idx="4"/>
          </p:nvPr>
        </p:nvSpPr>
        <p:spPr>
          <a:xfrm>
            <a:off x="6397255" y="2290762"/>
            <a:ext cx="2286000" cy="2514600"/>
          </a:xfrm>
          <a:prstGeom prst="rect">
            <a:avLst/>
          </a:prstGeom>
          <a:solidFill>
            <a:schemeClr val="accent2"/>
          </a:solidFill>
          <a:ln>
            <a:noFill/>
          </a:ln>
        </p:spPr>
        <p:txBody>
          <a:bodyPr spcFirstLastPara="1" wrap="square" lIns="91425" tIns="45700" rIns="91425" bIns="45700" anchor="t" anchorCtr="0">
            <a:normAutofit/>
          </a:bodyPr>
          <a:lstStyle>
            <a:lvl1pPr marR="0" lvl="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35" name="Google Shape;235;p42"/>
          <p:cNvSpPr>
            <a:spLocks noGrp="1"/>
          </p:cNvSpPr>
          <p:nvPr>
            <p:ph type="dgm" idx="5"/>
          </p:nvPr>
        </p:nvSpPr>
        <p:spPr>
          <a:xfrm>
            <a:off x="9307750" y="2290762"/>
            <a:ext cx="2286000" cy="2514600"/>
          </a:xfrm>
          <a:prstGeom prst="rect">
            <a:avLst/>
          </a:prstGeom>
          <a:solidFill>
            <a:schemeClr val="accent2"/>
          </a:solidFill>
          <a:ln>
            <a:noFill/>
          </a:ln>
        </p:spPr>
        <p:txBody>
          <a:bodyPr spcFirstLastPara="1" wrap="square" lIns="91425" tIns="45700" rIns="91425" bIns="45700" anchor="t" anchorCtr="0">
            <a:normAutofit/>
          </a:bodyPr>
          <a:lstStyle>
            <a:lvl1pPr marR="0" lvl="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36" name="Google Shape;236;p42"/>
          <p:cNvSpPr txBox="1">
            <a:spLocks noGrp="1"/>
          </p:cNvSpPr>
          <p:nvPr>
            <p:ph type="body" idx="1"/>
          </p:nvPr>
        </p:nvSpPr>
        <p:spPr>
          <a:xfrm>
            <a:off x="576263" y="4943475"/>
            <a:ext cx="2286000" cy="36576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800"/>
              <a:buNone/>
              <a:defRPr sz="1800"/>
            </a:lvl1pPr>
            <a:lvl2pPr marL="914400" lvl="1" indent="-228600" algn="l">
              <a:spcBef>
                <a:spcPts val="1000"/>
              </a:spcBef>
              <a:spcAft>
                <a:spcPts val="0"/>
              </a:spcAft>
              <a:buSzPts val="1800"/>
              <a:buNone/>
              <a:defRPr sz="1800"/>
            </a:lvl2pPr>
            <a:lvl3pPr marL="1371600" lvl="2" indent="-228600" algn="l">
              <a:spcBef>
                <a:spcPts val="1000"/>
              </a:spcBef>
              <a:spcAft>
                <a:spcPts val="0"/>
              </a:spcAft>
              <a:buSzPts val="1800"/>
              <a:buNone/>
              <a:defRPr sz="1800"/>
            </a:lvl3pPr>
            <a:lvl4pPr marL="1828800" lvl="3" indent="-228600" algn="l">
              <a:spcBef>
                <a:spcPts val="1000"/>
              </a:spcBef>
              <a:spcAft>
                <a:spcPts val="0"/>
              </a:spcAft>
              <a:buSzPts val="1800"/>
              <a:buNone/>
              <a:defRPr sz="1800"/>
            </a:lvl4pPr>
            <a:lvl5pPr marL="2286000" lvl="4" indent="-228600" algn="l">
              <a:spcBef>
                <a:spcPts val="1000"/>
              </a:spcBef>
              <a:spcAft>
                <a:spcPts val="0"/>
              </a:spcAft>
              <a:buSzPts val="1800"/>
              <a:buNone/>
              <a:defRPr sz="1800"/>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37" name="Google Shape;237;p42"/>
          <p:cNvSpPr txBox="1">
            <a:spLocks noGrp="1"/>
          </p:cNvSpPr>
          <p:nvPr>
            <p:ph type="body" idx="6"/>
          </p:nvPr>
        </p:nvSpPr>
        <p:spPr>
          <a:xfrm>
            <a:off x="575894" y="5447348"/>
            <a:ext cx="2286000" cy="36576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1600"/>
            </a:lvl1pPr>
            <a:lvl2pPr marL="914400" lvl="1" indent="-228600" algn="l">
              <a:spcBef>
                <a:spcPts val="1000"/>
              </a:spcBef>
              <a:spcAft>
                <a:spcPts val="0"/>
              </a:spcAft>
              <a:buSzPts val="1600"/>
              <a:buNone/>
              <a:defRPr sz="1600"/>
            </a:lvl2pPr>
            <a:lvl3pPr marL="1371600" lvl="2" indent="-228600" algn="l">
              <a:spcBef>
                <a:spcPts val="1000"/>
              </a:spcBef>
              <a:spcAft>
                <a:spcPts val="0"/>
              </a:spcAft>
              <a:buSzPts val="1600"/>
              <a:buNone/>
              <a:defRPr sz="1600"/>
            </a:lvl3pPr>
            <a:lvl4pPr marL="1828800" lvl="3" indent="-228600" algn="l">
              <a:spcBef>
                <a:spcPts val="1000"/>
              </a:spcBef>
              <a:spcAft>
                <a:spcPts val="0"/>
              </a:spcAft>
              <a:buSzPts val="1600"/>
              <a:buNone/>
              <a:defRPr sz="1600"/>
            </a:lvl4pPr>
            <a:lvl5pPr marL="2286000" lvl="4" indent="-228600" algn="l">
              <a:spcBef>
                <a:spcPts val="1000"/>
              </a:spcBef>
              <a:spcAft>
                <a:spcPts val="0"/>
              </a:spcAft>
              <a:buSzPts val="1600"/>
              <a:buNone/>
              <a:defRPr sz="1600"/>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38" name="Google Shape;238;p42"/>
          <p:cNvSpPr txBox="1">
            <a:spLocks noGrp="1"/>
          </p:cNvSpPr>
          <p:nvPr>
            <p:ph type="body" idx="7"/>
          </p:nvPr>
        </p:nvSpPr>
        <p:spPr>
          <a:xfrm>
            <a:off x="3487128" y="4943475"/>
            <a:ext cx="2286000" cy="36576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800"/>
              <a:buNone/>
              <a:defRPr sz="1800"/>
            </a:lvl1pPr>
            <a:lvl2pPr marL="914400" lvl="1" indent="-228600" algn="l">
              <a:spcBef>
                <a:spcPts val="1000"/>
              </a:spcBef>
              <a:spcAft>
                <a:spcPts val="0"/>
              </a:spcAft>
              <a:buSzPts val="1800"/>
              <a:buNone/>
              <a:defRPr sz="1800"/>
            </a:lvl2pPr>
            <a:lvl3pPr marL="1371600" lvl="2" indent="-228600" algn="l">
              <a:spcBef>
                <a:spcPts val="1000"/>
              </a:spcBef>
              <a:spcAft>
                <a:spcPts val="0"/>
              </a:spcAft>
              <a:buSzPts val="1800"/>
              <a:buNone/>
              <a:defRPr sz="1800"/>
            </a:lvl3pPr>
            <a:lvl4pPr marL="1828800" lvl="3" indent="-228600" algn="l">
              <a:spcBef>
                <a:spcPts val="1000"/>
              </a:spcBef>
              <a:spcAft>
                <a:spcPts val="0"/>
              </a:spcAft>
              <a:buSzPts val="1800"/>
              <a:buNone/>
              <a:defRPr sz="1800"/>
            </a:lvl4pPr>
            <a:lvl5pPr marL="2286000" lvl="4" indent="-228600" algn="l">
              <a:spcBef>
                <a:spcPts val="1000"/>
              </a:spcBef>
              <a:spcAft>
                <a:spcPts val="0"/>
              </a:spcAft>
              <a:buSzPts val="1800"/>
              <a:buNone/>
              <a:defRPr sz="1800"/>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39" name="Google Shape;239;p42"/>
          <p:cNvSpPr txBox="1">
            <a:spLocks noGrp="1"/>
          </p:cNvSpPr>
          <p:nvPr>
            <p:ph type="body" idx="8"/>
          </p:nvPr>
        </p:nvSpPr>
        <p:spPr>
          <a:xfrm>
            <a:off x="3486759" y="5447348"/>
            <a:ext cx="2286000" cy="36576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1600"/>
            </a:lvl1pPr>
            <a:lvl2pPr marL="914400" lvl="1" indent="-228600" algn="l">
              <a:spcBef>
                <a:spcPts val="1000"/>
              </a:spcBef>
              <a:spcAft>
                <a:spcPts val="0"/>
              </a:spcAft>
              <a:buSzPts val="1600"/>
              <a:buNone/>
              <a:defRPr sz="1600"/>
            </a:lvl2pPr>
            <a:lvl3pPr marL="1371600" lvl="2" indent="-228600" algn="l">
              <a:spcBef>
                <a:spcPts val="1000"/>
              </a:spcBef>
              <a:spcAft>
                <a:spcPts val="0"/>
              </a:spcAft>
              <a:buSzPts val="1600"/>
              <a:buNone/>
              <a:defRPr sz="1600"/>
            </a:lvl3pPr>
            <a:lvl4pPr marL="1828800" lvl="3" indent="-228600" algn="l">
              <a:spcBef>
                <a:spcPts val="1000"/>
              </a:spcBef>
              <a:spcAft>
                <a:spcPts val="0"/>
              </a:spcAft>
              <a:buSzPts val="1600"/>
              <a:buNone/>
              <a:defRPr sz="1600"/>
            </a:lvl4pPr>
            <a:lvl5pPr marL="2286000" lvl="4" indent="-228600" algn="l">
              <a:spcBef>
                <a:spcPts val="1000"/>
              </a:spcBef>
              <a:spcAft>
                <a:spcPts val="0"/>
              </a:spcAft>
              <a:buSzPts val="1600"/>
              <a:buNone/>
              <a:defRPr sz="1600"/>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40" name="Google Shape;240;p42"/>
          <p:cNvSpPr txBox="1">
            <a:spLocks noGrp="1"/>
          </p:cNvSpPr>
          <p:nvPr>
            <p:ph type="body" idx="9"/>
          </p:nvPr>
        </p:nvSpPr>
        <p:spPr>
          <a:xfrm>
            <a:off x="6397624" y="4943475"/>
            <a:ext cx="2286000" cy="36576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800"/>
              <a:buNone/>
              <a:defRPr sz="1800"/>
            </a:lvl1pPr>
            <a:lvl2pPr marL="914400" lvl="1" indent="-228600" algn="l">
              <a:spcBef>
                <a:spcPts val="1000"/>
              </a:spcBef>
              <a:spcAft>
                <a:spcPts val="0"/>
              </a:spcAft>
              <a:buSzPts val="1800"/>
              <a:buNone/>
              <a:defRPr sz="1800"/>
            </a:lvl2pPr>
            <a:lvl3pPr marL="1371600" lvl="2" indent="-228600" algn="l">
              <a:spcBef>
                <a:spcPts val="1000"/>
              </a:spcBef>
              <a:spcAft>
                <a:spcPts val="0"/>
              </a:spcAft>
              <a:buSzPts val="1800"/>
              <a:buNone/>
              <a:defRPr sz="1800"/>
            </a:lvl3pPr>
            <a:lvl4pPr marL="1828800" lvl="3" indent="-228600" algn="l">
              <a:spcBef>
                <a:spcPts val="1000"/>
              </a:spcBef>
              <a:spcAft>
                <a:spcPts val="0"/>
              </a:spcAft>
              <a:buSzPts val="1800"/>
              <a:buNone/>
              <a:defRPr sz="1800"/>
            </a:lvl4pPr>
            <a:lvl5pPr marL="2286000" lvl="4" indent="-228600" algn="l">
              <a:spcBef>
                <a:spcPts val="1000"/>
              </a:spcBef>
              <a:spcAft>
                <a:spcPts val="0"/>
              </a:spcAft>
              <a:buSzPts val="1800"/>
              <a:buNone/>
              <a:defRPr sz="1800"/>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41" name="Google Shape;241;p42"/>
          <p:cNvSpPr txBox="1">
            <a:spLocks noGrp="1"/>
          </p:cNvSpPr>
          <p:nvPr>
            <p:ph type="body" idx="13"/>
          </p:nvPr>
        </p:nvSpPr>
        <p:spPr>
          <a:xfrm>
            <a:off x="6397255" y="5447348"/>
            <a:ext cx="2286000" cy="36576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1600"/>
            </a:lvl1pPr>
            <a:lvl2pPr marL="914400" lvl="1" indent="-228600" algn="l">
              <a:spcBef>
                <a:spcPts val="1000"/>
              </a:spcBef>
              <a:spcAft>
                <a:spcPts val="0"/>
              </a:spcAft>
              <a:buSzPts val="1600"/>
              <a:buNone/>
              <a:defRPr sz="1600"/>
            </a:lvl2pPr>
            <a:lvl3pPr marL="1371600" lvl="2" indent="-228600" algn="l">
              <a:spcBef>
                <a:spcPts val="1000"/>
              </a:spcBef>
              <a:spcAft>
                <a:spcPts val="0"/>
              </a:spcAft>
              <a:buSzPts val="1600"/>
              <a:buNone/>
              <a:defRPr sz="1600"/>
            </a:lvl3pPr>
            <a:lvl4pPr marL="1828800" lvl="3" indent="-228600" algn="l">
              <a:spcBef>
                <a:spcPts val="1000"/>
              </a:spcBef>
              <a:spcAft>
                <a:spcPts val="0"/>
              </a:spcAft>
              <a:buSzPts val="1600"/>
              <a:buNone/>
              <a:defRPr sz="1600"/>
            </a:lvl4pPr>
            <a:lvl5pPr marL="2286000" lvl="4" indent="-228600" algn="l">
              <a:spcBef>
                <a:spcPts val="1000"/>
              </a:spcBef>
              <a:spcAft>
                <a:spcPts val="0"/>
              </a:spcAft>
              <a:buSzPts val="1600"/>
              <a:buNone/>
              <a:defRPr sz="1600"/>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42" name="Google Shape;242;p42"/>
          <p:cNvSpPr txBox="1">
            <a:spLocks noGrp="1"/>
          </p:cNvSpPr>
          <p:nvPr>
            <p:ph type="body" idx="14"/>
          </p:nvPr>
        </p:nvSpPr>
        <p:spPr>
          <a:xfrm>
            <a:off x="9308119" y="4957131"/>
            <a:ext cx="2286000" cy="36576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800"/>
              <a:buNone/>
              <a:defRPr sz="1800"/>
            </a:lvl1pPr>
            <a:lvl2pPr marL="914400" lvl="1" indent="-228600" algn="l">
              <a:spcBef>
                <a:spcPts val="1000"/>
              </a:spcBef>
              <a:spcAft>
                <a:spcPts val="0"/>
              </a:spcAft>
              <a:buSzPts val="1800"/>
              <a:buNone/>
              <a:defRPr sz="1800"/>
            </a:lvl2pPr>
            <a:lvl3pPr marL="1371600" lvl="2" indent="-228600" algn="l">
              <a:spcBef>
                <a:spcPts val="1000"/>
              </a:spcBef>
              <a:spcAft>
                <a:spcPts val="0"/>
              </a:spcAft>
              <a:buSzPts val="1800"/>
              <a:buNone/>
              <a:defRPr sz="1800"/>
            </a:lvl3pPr>
            <a:lvl4pPr marL="1828800" lvl="3" indent="-228600" algn="l">
              <a:spcBef>
                <a:spcPts val="1000"/>
              </a:spcBef>
              <a:spcAft>
                <a:spcPts val="0"/>
              </a:spcAft>
              <a:buSzPts val="1800"/>
              <a:buNone/>
              <a:defRPr sz="1800"/>
            </a:lvl4pPr>
            <a:lvl5pPr marL="2286000" lvl="4" indent="-228600" algn="l">
              <a:spcBef>
                <a:spcPts val="1000"/>
              </a:spcBef>
              <a:spcAft>
                <a:spcPts val="0"/>
              </a:spcAft>
              <a:buSzPts val="1800"/>
              <a:buNone/>
              <a:defRPr sz="1800"/>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43" name="Google Shape;243;p42"/>
          <p:cNvSpPr txBox="1">
            <a:spLocks noGrp="1"/>
          </p:cNvSpPr>
          <p:nvPr>
            <p:ph type="body" idx="15"/>
          </p:nvPr>
        </p:nvSpPr>
        <p:spPr>
          <a:xfrm>
            <a:off x="9307750" y="5461004"/>
            <a:ext cx="2286000" cy="36576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1600"/>
            </a:lvl1pPr>
            <a:lvl2pPr marL="914400" lvl="1" indent="-228600" algn="l">
              <a:spcBef>
                <a:spcPts val="1000"/>
              </a:spcBef>
              <a:spcAft>
                <a:spcPts val="0"/>
              </a:spcAft>
              <a:buSzPts val="1600"/>
              <a:buNone/>
              <a:defRPr sz="1600"/>
            </a:lvl2pPr>
            <a:lvl3pPr marL="1371600" lvl="2" indent="-228600" algn="l">
              <a:spcBef>
                <a:spcPts val="1000"/>
              </a:spcBef>
              <a:spcAft>
                <a:spcPts val="0"/>
              </a:spcAft>
              <a:buSzPts val="1600"/>
              <a:buNone/>
              <a:defRPr sz="1600"/>
            </a:lvl3pPr>
            <a:lvl4pPr marL="1828800" lvl="3" indent="-228600" algn="l">
              <a:spcBef>
                <a:spcPts val="1000"/>
              </a:spcBef>
              <a:spcAft>
                <a:spcPts val="0"/>
              </a:spcAft>
              <a:buSzPts val="1600"/>
              <a:buNone/>
              <a:defRPr sz="1600"/>
            </a:lvl4pPr>
            <a:lvl5pPr marL="2286000" lvl="4" indent="-228600" algn="l">
              <a:spcBef>
                <a:spcPts val="1000"/>
              </a:spcBef>
              <a:spcAft>
                <a:spcPts val="0"/>
              </a:spcAft>
              <a:buSzPts val="1600"/>
              <a:buNone/>
              <a:defRPr sz="1600"/>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44" name="Google Shape;244;p4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4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4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61" name="Google Shape;61;p20"/>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2" name="Google Shape;62;p20"/>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63" name="Google Shape;63;p20"/>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4" name="Google Shape;64;p2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1" name="Google Shape;71;p2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75"/>
        <p:cNvGrpSpPr/>
        <p:nvPr/>
      </p:nvGrpSpPr>
      <p:grpSpPr>
        <a:xfrm>
          <a:off x="0" y="0"/>
          <a:ext cx="0" cy="0"/>
          <a:chOff x="0" y="0"/>
          <a:chExt cx="0" cy="0"/>
        </a:xfrm>
      </p:grpSpPr>
      <p:sp>
        <p:nvSpPr>
          <p:cNvPr id="76" name="Google Shape;76;p2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
          <p:cNvSpPr txBox="1">
            <a:spLocks noGrp="1"/>
          </p:cNvSpPr>
          <p:nvPr>
            <p:ph type="body" idx="1"/>
          </p:nvPr>
        </p:nvSpPr>
        <p:spPr>
          <a:xfrm>
            <a:off x="581191" y="2250891"/>
            <a:ext cx="3200400" cy="557784"/>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2000"/>
              <a:buNone/>
              <a:defRPr sz="2000" b="0">
                <a:solidFill>
                  <a:srgbClr val="3F3F3F"/>
                </a:solidFill>
              </a:defRPr>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8" name="Google Shape;78;p22"/>
          <p:cNvSpPr txBox="1">
            <a:spLocks noGrp="1"/>
          </p:cNvSpPr>
          <p:nvPr>
            <p:ph type="body" idx="2"/>
          </p:nvPr>
        </p:nvSpPr>
        <p:spPr>
          <a:xfrm>
            <a:off x="581194" y="2926052"/>
            <a:ext cx="3200400" cy="2934999"/>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9" name="Google Shape;79;p22"/>
          <p:cNvSpPr txBox="1">
            <a:spLocks noGrp="1"/>
          </p:cNvSpPr>
          <p:nvPr>
            <p:ph type="body" idx="3"/>
          </p:nvPr>
        </p:nvSpPr>
        <p:spPr>
          <a:xfrm>
            <a:off x="4412343" y="2250891"/>
            <a:ext cx="320040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80" name="Google Shape;80;p22"/>
          <p:cNvSpPr txBox="1">
            <a:spLocks noGrp="1"/>
          </p:cNvSpPr>
          <p:nvPr>
            <p:ph type="body" idx="4"/>
          </p:nvPr>
        </p:nvSpPr>
        <p:spPr>
          <a:xfrm>
            <a:off x="4412341" y="2926051"/>
            <a:ext cx="3200400" cy="2934999"/>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1" name="Google Shape;81;p22"/>
          <p:cNvSpPr txBox="1">
            <a:spLocks noGrp="1"/>
          </p:cNvSpPr>
          <p:nvPr>
            <p:ph type="body" idx="5"/>
          </p:nvPr>
        </p:nvSpPr>
        <p:spPr>
          <a:xfrm>
            <a:off x="8243499" y="2250891"/>
            <a:ext cx="320040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82" name="Google Shape;82;p22"/>
          <p:cNvSpPr txBox="1">
            <a:spLocks noGrp="1"/>
          </p:cNvSpPr>
          <p:nvPr>
            <p:ph type="body" idx="6"/>
          </p:nvPr>
        </p:nvSpPr>
        <p:spPr>
          <a:xfrm>
            <a:off x="8243497" y="2926051"/>
            <a:ext cx="3200400" cy="2934999"/>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3" name="Google Shape;83;p2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6"/>
        <p:cNvGrpSpPr/>
        <p:nvPr/>
      </p:nvGrpSpPr>
      <p:grpSpPr>
        <a:xfrm>
          <a:off x="0" y="0"/>
          <a:ext cx="0" cy="0"/>
          <a:chOff x="0" y="0"/>
          <a:chExt cx="0" cy="0"/>
        </a:xfrm>
      </p:grpSpPr>
      <p:sp>
        <p:nvSpPr>
          <p:cNvPr id="87" name="Google Shape;87;p23"/>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subTitle" idx="1"/>
          </p:nvPr>
        </p:nvSpPr>
        <p:spPr>
          <a:xfrm>
            <a:off x="581194" y="2495445"/>
            <a:ext cx="10993546" cy="46823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lvl1pPr>
            <a:lvl2pPr lvl="1" algn="l">
              <a:spcBef>
                <a:spcPts val="1000"/>
              </a:spcBef>
              <a:spcAft>
                <a:spcPts val="0"/>
              </a:spcAft>
              <a:buSzPts val="1800"/>
              <a:buChar char="🠶"/>
              <a:defRPr/>
            </a:lvl2pPr>
            <a:lvl3pPr lvl="2" algn="l">
              <a:spcBef>
                <a:spcPts val="1000"/>
              </a:spcBef>
              <a:spcAft>
                <a:spcPts val="0"/>
              </a:spcAft>
              <a:buSzPts val="1800"/>
              <a:buChar char="🠶"/>
              <a:defRPr/>
            </a:lvl3pPr>
            <a:lvl4pPr lvl="3" algn="l">
              <a:spcBef>
                <a:spcPts val="1000"/>
              </a:spcBef>
              <a:spcAft>
                <a:spcPts val="0"/>
              </a:spcAft>
              <a:buSzPts val="1800"/>
              <a:buChar char="🠶"/>
              <a:defRPr/>
            </a:lvl4pPr>
            <a:lvl5pPr lvl="4" algn="l">
              <a:spcBef>
                <a:spcPts val="1000"/>
              </a:spcBef>
              <a:spcAft>
                <a:spcPts val="0"/>
              </a:spcAft>
              <a:buSzPts val="1800"/>
              <a:buChar char="🠶"/>
              <a:defRPr/>
            </a:lvl5pPr>
            <a:lvl6pPr lvl="5" algn="l">
              <a:spcBef>
                <a:spcPts val="1000"/>
              </a:spcBef>
              <a:spcAft>
                <a:spcPts val="0"/>
              </a:spcAft>
              <a:buSzPts val="1800"/>
              <a:buChar char="🠶"/>
              <a:defRPr/>
            </a:lvl6pPr>
            <a:lvl7pPr lvl="6" algn="l">
              <a:spcBef>
                <a:spcPts val="1000"/>
              </a:spcBef>
              <a:spcAft>
                <a:spcPts val="0"/>
              </a:spcAft>
              <a:buSzPts val="1800"/>
              <a:buChar char="🠶"/>
              <a:defRPr/>
            </a:lvl7pPr>
            <a:lvl8pPr lvl="7" algn="l">
              <a:spcBef>
                <a:spcPts val="1000"/>
              </a:spcBef>
              <a:spcAft>
                <a:spcPts val="0"/>
              </a:spcAft>
              <a:buSzPts val="1800"/>
              <a:buChar char="🠶"/>
              <a:defRPr/>
            </a:lvl8pPr>
            <a:lvl9pPr lvl="8" algn="l">
              <a:spcBef>
                <a:spcPts val="1000"/>
              </a:spcBef>
              <a:spcAft>
                <a:spcPts val="0"/>
              </a:spcAft>
              <a:buSzPts val="1800"/>
              <a:buChar char="🠶"/>
              <a:defRPr/>
            </a:lvl9pPr>
          </a:lstStyle>
          <a:p>
            <a:endParaRPr/>
          </a:p>
        </p:txBody>
      </p:sp>
      <p:sp>
        <p:nvSpPr>
          <p:cNvPr id="89" name="Google Shape;89;p23"/>
          <p:cNvSpPr>
            <a:spLocks noGrp="1"/>
          </p:cNvSpPr>
          <p:nvPr>
            <p:ph type="pic" idx="2"/>
          </p:nvPr>
        </p:nvSpPr>
        <p:spPr>
          <a:xfrm>
            <a:off x="448056" y="3081528"/>
            <a:ext cx="5486400" cy="3310128"/>
          </a:xfrm>
          <a:prstGeom prst="rect">
            <a:avLst/>
          </a:prstGeom>
          <a:solidFill>
            <a:schemeClr val="accent2"/>
          </a:solidFill>
          <a:ln>
            <a:noFill/>
          </a:ln>
        </p:spPr>
      </p:sp>
      <p:sp>
        <p:nvSpPr>
          <p:cNvPr id="90" name="Google Shape;90;p23"/>
          <p:cNvSpPr>
            <a:spLocks noGrp="1"/>
          </p:cNvSpPr>
          <p:nvPr>
            <p:ph type="pic" idx="3"/>
          </p:nvPr>
        </p:nvSpPr>
        <p:spPr>
          <a:xfrm>
            <a:off x="6254496" y="3081528"/>
            <a:ext cx="5486400" cy="3310128"/>
          </a:xfrm>
          <a:prstGeom prst="rect">
            <a:avLst/>
          </a:prstGeom>
          <a:solidFill>
            <a:schemeClr val="accent2"/>
          </a:solidFill>
          <a:ln>
            <a:noFill/>
          </a:ln>
        </p:spPr>
      </p:sp>
      <p:sp>
        <p:nvSpPr>
          <p:cNvPr id="91" name="Google Shape;91;p2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94"/>
        <p:cNvGrpSpPr/>
        <p:nvPr/>
      </p:nvGrpSpPr>
      <p:grpSpPr>
        <a:xfrm>
          <a:off x="0" y="0"/>
          <a:ext cx="0" cy="0"/>
          <a:chOff x="0" y="0"/>
          <a:chExt cx="0" cy="0"/>
        </a:xfrm>
      </p:grpSpPr>
      <p:sp>
        <p:nvSpPr>
          <p:cNvPr id="95" name="Google Shape;95;p24"/>
          <p:cNvSpPr txBox="1">
            <a:spLocks noGrp="1"/>
          </p:cNvSpPr>
          <p:nvPr>
            <p:ph type="ctrTitle"/>
          </p:nvPr>
        </p:nvSpPr>
        <p:spPr>
          <a:xfrm>
            <a:off x="581191" y="4322102"/>
            <a:ext cx="10993549" cy="1153609"/>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4"/>
          <p:cNvSpPr txBox="1">
            <a:spLocks noGrp="1"/>
          </p:cNvSpPr>
          <p:nvPr>
            <p:ph type="subTitle" idx="1"/>
          </p:nvPr>
        </p:nvSpPr>
        <p:spPr>
          <a:xfrm>
            <a:off x="581194" y="5475712"/>
            <a:ext cx="10993546" cy="590321"/>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lvl1pPr>
            <a:lvl2pPr lvl="1" algn="l">
              <a:spcBef>
                <a:spcPts val="1000"/>
              </a:spcBef>
              <a:spcAft>
                <a:spcPts val="0"/>
              </a:spcAft>
              <a:buSzPts val="1800"/>
              <a:buChar char="🠶"/>
              <a:defRPr/>
            </a:lvl2pPr>
            <a:lvl3pPr lvl="2" algn="l">
              <a:spcBef>
                <a:spcPts val="1000"/>
              </a:spcBef>
              <a:spcAft>
                <a:spcPts val="0"/>
              </a:spcAft>
              <a:buSzPts val="1800"/>
              <a:buChar char="🠶"/>
              <a:defRPr/>
            </a:lvl3pPr>
            <a:lvl4pPr lvl="3" algn="l">
              <a:spcBef>
                <a:spcPts val="1000"/>
              </a:spcBef>
              <a:spcAft>
                <a:spcPts val="0"/>
              </a:spcAft>
              <a:buSzPts val="1800"/>
              <a:buChar char="🠶"/>
              <a:defRPr/>
            </a:lvl4pPr>
            <a:lvl5pPr lvl="4" algn="l">
              <a:spcBef>
                <a:spcPts val="1000"/>
              </a:spcBef>
              <a:spcAft>
                <a:spcPts val="0"/>
              </a:spcAft>
              <a:buSzPts val="1800"/>
              <a:buChar char="🠶"/>
              <a:defRPr/>
            </a:lvl5pPr>
            <a:lvl6pPr lvl="5" algn="l">
              <a:spcBef>
                <a:spcPts val="1000"/>
              </a:spcBef>
              <a:spcAft>
                <a:spcPts val="0"/>
              </a:spcAft>
              <a:buSzPts val="1800"/>
              <a:buChar char="🠶"/>
              <a:defRPr/>
            </a:lvl6pPr>
            <a:lvl7pPr lvl="6" algn="l">
              <a:spcBef>
                <a:spcPts val="1000"/>
              </a:spcBef>
              <a:spcAft>
                <a:spcPts val="0"/>
              </a:spcAft>
              <a:buSzPts val="1800"/>
              <a:buChar char="🠶"/>
              <a:defRPr/>
            </a:lvl7pPr>
            <a:lvl8pPr lvl="7" algn="l">
              <a:spcBef>
                <a:spcPts val="1000"/>
              </a:spcBef>
              <a:spcAft>
                <a:spcPts val="0"/>
              </a:spcAft>
              <a:buSzPts val="1800"/>
              <a:buChar char="🠶"/>
              <a:defRPr/>
            </a:lvl8pPr>
            <a:lvl9pPr lvl="8" algn="l">
              <a:spcBef>
                <a:spcPts val="1000"/>
              </a:spcBef>
              <a:spcAft>
                <a:spcPts val="0"/>
              </a:spcAft>
              <a:buSzPts val="1800"/>
              <a:buChar char="🠶"/>
              <a:defRPr/>
            </a:lvl9pPr>
          </a:lstStyle>
          <a:p>
            <a:endParaRPr/>
          </a:p>
        </p:txBody>
      </p:sp>
      <p:sp>
        <p:nvSpPr>
          <p:cNvPr id="97" name="Google Shape;97;p24"/>
          <p:cNvSpPr>
            <a:spLocks noGrp="1"/>
          </p:cNvSpPr>
          <p:nvPr>
            <p:ph type="pic" idx="2"/>
          </p:nvPr>
        </p:nvSpPr>
        <p:spPr>
          <a:xfrm>
            <a:off x="449580" y="603504"/>
            <a:ext cx="11292840" cy="3557016"/>
          </a:xfrm>
          <a:prstGeom prst="rect">
            <a:avLst/>
          </a:prstGeom>
          <a:solidFill>
            <a:schemeClr val="accent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98"/>
        <p:cNvGrpSpPr/>
        <p:nvPr/>
      </p:nvGrpSpPr>
      <p:grpSpPr>
        <a:xfrm>
          <a:off x="0" y="0"/>
          <a:ext cx="0" cy="0"/>
          <a:chOff x="0" y="0"/>
          <a:chExt cx="0" cy="0"/>
        </a:xfrm>
      </p:grpSpPr>
      <p:sp>
        <p:nvSpPr>
          <p:cNvPr id="99" name="Google Shape;99;p25"/>
          <p:cNvSpPr/>
          <p:nvPr/>
        </p:nvSpPr>
        <p:spPr>
          <a:xfrm>
            <a:off x="0" y="0"/>
            <a:ext cx="12192000" cy="6858000"/>
          </a:xfrm>
          <a:prstGeom prst="rect">
            <a:avLst/>
          </a:pr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5"/>
          <p:cNvSpPr/>
          <p:nvPr/>
        </p:nvSpPr>
        <p:spPr>
          <a:xfrm>
            <a:off x="638620" y="457200"/>
            <a:ext cx="3511233" cy="9143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5"/>
          <p:cNvSpPr txBox="1">
            <a:spLocks noGrp="1"/>
          </p:cNvSpPr>
          <p:nvPr>
            <p:ph type="title"/>
          </p:nvPr>
        </p:nvSpPr>
        <p:spPr>
          <a:xfrm>
            <a:off x="609906" y="702156"/>
            <a:ext cx="3568661" cy="118872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5"/>
          <p:cNvSpPr txBox="1">
            <a:spLocks noGrp="1"/>
          </p:cNvSpPr>
          <p:nvPr>
            <p:ph type="body" idx="1"/>
          </p:nvPr>
        </p:nvSpPr>
        <p:spPr>
          <a:xfrm>
            <a:off x="609906" y="2340864"/>
            <a:ext cx="3568661" cy="363448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03" name="Google Shape;103;p2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5"/>
          <p:cNvSpPr>
            <a:spLocks noGrp="1"/>
          </p:cNvSpPr>
          <p:nvPr>
            <p:ph type="pic" idx="2"/>
          </p:nvPr>
        </p:nvSpPr>
        <p:spPr>
          <a:xfrm>
            <a:off x="4657344" y="0"/>
            <a:ext cx="7534656" cy="6858000"/>
          </a:xfrm>
          <a:prstGeom prst="rect">
            <a:avLst/>
          </a:prstGeom>
          <a:solidFill>
            <a:schemeClr val="accent2"/>
          </a:solidFill>
          <a:ln>
            <a:noFill/>
          </a:ln>
        </p:spPr>
      </p:sp>
      <p:sp>
        <p:nvSpPr>
          <p:cNvPr id="105" name="Google Shape;105;p2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581192" y="3986411"/>
            <a:ext cx="3568661" cy="187238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6"/>
          <p:cNvSpPr>
            <a:spLocks noGrp="1"/>
          </p:cNvSpPr>
          <p:nvPr>
            <p:ph type="pic" idx="2"/>
          </p:nvPr>
        </p:nvSpPr>
        <p:spPr>
          <a:xfrm>
            <a:off x="448056" y="768096"/>
            <a:ext cx="2578608" cy="2816352"/>
          </a:xfrm>
          <a:prstGeom prst="rect">
            <a:avLst/>
          </a:prstGeom>
          <a:solidFill>
            <a:schemeClr val="accent2"/>
          </a:solidFill>
          <a:ln>
            <a:noFill/>
          </a:ln>
        </p:spPr>
      </p:sp>
      <p:sp>
        <p:nvSpPr>
          <p:cNvPr id="110" name="Google Shape;110;p26"/>
          <p:cNvSpPr>
            <a:spLocks noGrp="1"/>
          </p:cNvSpPr>
          <p:nvPr>
            <p:ph type="pic" idx="3"/>
          </p:nvPr>
        </p:nvSpPr>
        <p:spPr>
          <a:xfrm>
            <a:off x="3352800" y="768096"/>
            <a:ext cx="2578608" cy="2816352"/>
          </a:xfrm>
          <a:prstGeom prst="rect">
            <a:avLst/>
          </a:prstGeom>
          <a:solidFill>
            <a:schemeClr val="accent2"/>
          </a:solidFill>
          <a:ln>
            <a:noFill/>
          </a:ln>
        </p:spPr>
      </p:sp>
      <p:sp>
        <p:nvSpPr>
          <p:cNvPr id="111" name="Google Shape;111;p26"/>
          <p:cNvSpPr>
            <a:spLocks noGrp="1"/>
          </p:cNvSpPr>
          <p:nvPr>
            <p:ph type="pic" idx="4"/>
          </p:nvPr>
        </p:nvSpPr>
        <p:spPr>
          <a:xfrm>
            <a:off x="6257544" y="768096"/>
            <a:ext cx="2578608" cy="2816352"/>
          </a:xfrm>
          <a:prstGeom prst="rect">
            <a:avLst/>
          </a:prstGeom>
          <a:solidFill>
            <a:schemeClr val="accent2"/>
          </a:solidFill>
          <a:ln>
            <a:noFill/>
          </a:ln>
        </p:spPr>
      </p:sp>
      <p:sp>
        <p:nvSpPr>
          <p:cNvPr id="112" name="Google Shape;112;p26"/>
          <p:cNvSpPr>
            <a:spLocks noGrp="1"/>
          </p:cNvSpPr>
          <p:nvPr>
            <p:ph type="pic" idx="5"/>
          </p:nvPr>
        </p:nvSpPr>
        <p:spPr>
          <a:xfrm>
            <a:off x="9162288" y="768096"/>
            <a:ext cx="2578608" cy="2816352"/>
          </a:xfrm>
          <a:prstGeom prst="rect">
            <a:avLst/>
          </a:prstGeom>
          <a:solidFill>
            <a:schemeClr val="accent2"/>
          </a:solidFill>
          <a:ln>
            <a:noFill/>
          </a:ln>
        </p:spPr>
      </p:sp>
      <p:sp>
        <p:nvSpPr>
          <p:cNvPr id="113" name="Google Shape;113;p26"/>
          <p:cNvSpPr txBox="1">
            <a:spLocks noGrp="1"/>
          </p:cNvSpPr>
          <p:nvPr>
            <p:ph type="body" idx="1"/>
          </p:nvPr>
        </p:nvSpPr>
        <p:spPr>
          <a:xfrm>
            <a:off x="4520392" y="3956050"/>
            <a:ext cx="7225075" cy="19027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4" name="Google Shape;114;p2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9"/>
        <p:cNvGrpSpPr/>
        <p:nvPr/>
      </p:nvGrpSpPr>
      <p:grpSpPr>
        <a:xfrm>
          <a:off x="0" y="0"/>
          <a:ext cx="0" cy="0"/>
          <a:chOff x="0" y="0"/>
          <a:chExt cx="0" cy="0"/>
        </a:xfrm>
      </p:grpSpPr>
      <p:grpSp>
        <p:nvGrpSpPr>
          <p:cNvPr id="10" name="Google Shape;10;p17"/>
          <p:cNvGrpSpPr/>
          <p:nvPr/>
        </p:nvGrpSpPr>
        <p:grpSpPr>
          <a:xfrm>
            <a:off x="1" y="228600"/>
            <a:ext cx="2851516" cy="6638628"/>
            <a:chOff x="2487613" y="285750"/>
            <a:chExt cx="2428875" cy="5654676"/>
          </a:xfrm>
        </p:grpSpPr>
        <p:sp>
          <p:nvSpPr>
            <p:cNvPr id="11" name="Google Shape;11;p1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7"/>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7"/>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17"/>
          <p:cNvGrpSpPr/>
          <p:nvPr/>
        </p:nvGrpSpPr>
        <p:grpSpPr>
          <a:xfrm>
            <a:off x="27221" y="-786"/>
            <a:ext cx="2356674" cy="6854039"/>
            <a:chOff x="6627813" y="194833"/>
            <a:chExt cx="1952625" cy="5678918"/>
          </a:xfrm>
        </p:grpSpPr>
        <p:sp>
          <p:nvSpPr>
            <p:cNvPr id="24" name="Google Shape;24;p17"/>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7"/>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17"/>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17"/>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9" name="Google Shape;39;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1" name="Google Shape;41;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cxnSp>
        <p:nvCxnSpPr>
          <p:cNvPr id="42" name="Google Shape;42;p17"/>
          <p:cNvCxnSpPr/>
          <p:nvPr/>
        </p:nvCxnSpPr>
        <p:spPr>
          <a:xfrm>
            <a:off x="4241830" y="495574"/>
            <a:ext cx="3703320" cy="0"/>
          </a:xfrm>
          <a:prstGeom prst="straightConnector1">
            <a:avLst/>
          </a:prstGeom>
          <a:noFill/>
          <a:ln w="82550" cap="flat" cmpd="sng">
            <a:solidFill>
              <a:schemeClr val="accent1"/>
            </a:solidFill>
            <a:prstDash val="solid"/>
            <a:round/>
            <a:headEnd type="none" w="sm" len="sm"/>
            <a:tailEnd type="none" w="sm" len="sm"/>
          </a:ln>
        </p:spPr>
      </p:cxnSp>
      <p:cxnSp>
        <p:nvCxnSpPr>
          <p:cNvPr id="43" name="Google Shape;43;p17"/>
          <p:cNvCxnSpPr/>
          <p:nvPr/>
        </p:nvCxnSpPr>
        <p:spPr>
          <a:xfrm>
            <a:off x="8042147" y="495574"/>
            <a:ext cx="3703320" cy="0"/>
          </a:xfrm>
          <a:prstGeom prst="straightConnector1">
            <a:avLst/>
          </a:prstGeom>
          <a:noFill/>
          <a:ln w="82550" cap="flat" cmpd="sng">
            <a:solidFill>
              <a:schemeClr val="accent4"/>
            </a:solidFill>
            <a:prstDash val="solid"/>
            <a:round/>
            <a:headEnd type="none" w="sm" len="sm"/>
            <a:tailEnd type="none" w="sm" len="sm"/>
          </a:ln>
        </p:spPr>
      </p:cxnSp>
      <p:cxnSp>
        <p:nvCxnSpPr>
          <p:cNvPr id="44" name="Google Shape;44;p17"/>
          <p:cNvCxnSpPr/>
          <p:nvPr/>
        </p:nvCxnSpPr>
        <p:spPr>
          <a:xfrm>
            <a:off x="437009" y="495574"/>
            <a:ext cx="3703320" cy="0"/>
          </a:xfrm>
          <a:prstGeom prst="straightConnector1">
            <a:avLst/>
          </a:prstGeom>
          <a:noFill/>
          <a:ln w="82550" cap="flat" cmpd="sng">
            <a:solidFill>
              <a:schemeClr val="accent3"/>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techtarget.com/searchenterpriseai/definition/natural-language-processing-NLP"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6.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
          <p:cNvSpPr txBox="1">
            <a:spLocks noGrp="1"/>
          </p:cNvSpPr>
          <p:nvPr>
            <p:ph type="ctrTitle"/>
          </p:nvPr>
        </p:nvSpPr>
        <p:spPr>
          <a:xfrm>
            <a:off x="448056" y="684163"/>
            <a:ext cx="10993549" cy="189540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262626"/>
              </a:buClr>
              <a:buSzPts val="3600"/>
              <a:buFont typeface="Century Gothic"/>
              <a:buNone/>
            </a:pPr>
            <a:r>
              <a:rPr lang="en-US" b="1" dirty="0"/>
              <a:t>Design &amp; Implementation of  Healthcare chatbot model</a:t>
            </a:r>
            <a:endParaRPr dirty="0"/>
          </a:p>
        </p:txBody>
      </p:sp>
      <p:pic>
        <p:nvPicPr>
          <p:cNvPr id="252" name="Google Shape;252;p1" descr="Medical equipment with a stethoscope"/>
          <p:cNvPicPr preferRelativeResize="0">
            <a:picLocks noGrp="1"/>
          </p:cNvPicPr>
          <p:nvPr>
            <p:ph type="pic" idx="2"/>
          </p:nvPr>
        </p:nvPicPr>
        <p:blipFill rotWithShape="1">
          <a:blip r:embed="rId3">
            <a:alphaModFix/>
          </a:blip>
          <a:srcRect/>
          <a:stretch/>
        </p:blipFill>
        <p:spPr>
          <a:xfrm>
            <a:off x="2468766" y="3391597"/>
            <a:ext cx="7436104" cy="2782240"/>
          </a:xfrm>
          <a:prstGeom prst="rect">
            <a:avLst/>
          </a:prstGeom>
          <a:solidFill>
            <a:schemeClr val="accent2"/>
          </a:solidFill>
          <a:ln>
            <a:noFill/>
          </a:ln>
        </p:spPr>
      </p:pic>
      <p:sp>
        <p:nvSpPr>
          <p:cNvPr id="253" name="Google Shape;253;p1"/>
          <p:cNvSpPr txBox="1">
            <a:spLocks noGrp="1"/>
          </p:cNvSpPr>
          <p:nvPr>
            <p:ph type="subTitle" idx="1"/>
          </p:nvPr>
        </p:nvSpPr>
        <p:spPr>
          <a:xfrm>
            <a:off x="587141" y="2770169"/>
            <a:ext cx="11199355" cy="46823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1800"/>
              <a:buNone/>
            </a:pPr>
            <a:r>
              <a:rPr lang="en-US"/>
              <a:t>SUNIL BHAGWAT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a:t>Cont’d…</a:t>
            </a:r>
            <a:endParaRPr/>
          </a:p>
        </p:txBody>
      </p:sp>
      <p:sp>
        <p:nvSpPr>
          <p:cNvPr id="341" name="Google Shape;341;p10"/>
          <p:cNvSpPr txBox="1">
            <a:spLocks noGrp="1"/>
          </p:cNvSpPr>
          <p:nvPr>
            <p:ph type="body" idx="1"/>
          </p:nvPr>
        </p:nvSpPr>
        <p:spPr>
          <a:xfrm>
            <a:off x="581192" y="1790192"/>
            <a:ext cx="11029615" cy="363448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700"/>
              <a:buFont typeface="Noto Sans Symbols"/>
              <a:buChar char="▪"/>
            </a:pPr>
            <a:r>
              <a:rPr lang="en-US" sz="1700" b="1" dirty="0">
                <a:latin typeface="Gill Sans"/>
                <a:ea typeface="Gill Sans"/>
                <a:cs typeface="Gill Sans"/>
                <a:sym typeface="Gill Sans"/>
              </a:rPr>
              <a:t>Deep learning algorithm is used with 4 layers.</a:t>
            </a:r>
            <a:endParaRPr sz="1700" b="1" dirty="0">
              <a:latin typeface="Gill Sans"/>
              <a:ea typeface="Gill Sans"/>
              <a:cs typeface="Gill Sans"/>
              <a:sym typeface="Gill Sans"/>
            </a:endParaRPr>
          </a:p>
          <a:p>
            <a:pPr marL="342900" lvl="0" indent="-342900" algn="l" rtl="0">
              <a:spcBef>
                <a:spcPts val="1000"/>
              </a:spcBef>
              <a:spcAft>
                <a:spcPts val="0"/>
              </a:spcAft>
              <a:buSzPts val="1700"/>
              <a:buFont typeface="Noto Sans Symbols"/>
              <a:buChar char="▪"/>
            </a:pPr>
            <a:r>
              <a:rPr lang="en-US" sz="1700" b="1" dirty="0">
                <a:latin typeface="Gill Sans"/>
                <a:ea typeface="Gill Sans"/>
                <a:cs typeface="Gill Sans"/>
                <a:sym typeface="Gill Sans"/>
              </a:rPr>
              <a:t>First layer 128 neurons, second layer 64 neurons and 3rd layer 32 neurons along with dropouts of 20% and 4th output layer contains number of neurons equal to number of intents to predict output intent with </a:t>
            </a:r>
            <a:r>
              <a:rPr lang="en-US" sz="1700" b="1" dirty="0" err="1">
                <a:latin typeface="Gill Sans"/>
                <a:ea typeface="Gill Sans"/>
                <a:cs typeface="Gill Sans"/>
                <a:sym typeface="Gill Sans"/>
              </a:rPr>
              <a:t>softmax</a:t>
            </a:r>
            <a:r>
              <a:rPr lang="en-US" sz="1700" b="1" dirty="0">
                <a:latin typeface="Gill Sans"/>
                <a:ea typeface="Gill Sans"/>
                <a:cs typeface="Gill Sans"/>
                <a:sym typeface="Gill Sans"/>
              </a:rPr>
              <a:t>.</a:t>
            </a:r>
            <a:endParaRPr sz="1700" b="1" dirty="0">
              <a:latin typeface="Gill Sans"/>
              <a:ea typeface="Gill Sans"/>
              <a:cs typeface="Gill Sans"/>
              <a:sym typeface="Gill Sans"/>
            </a:endParaRPr>
          </a:p>
          <a:p>
            <a:pPr marL="342900" lvl="0" indent="-342900" algn="l" rtl="0">
              <a:spcBef>
                <a:spcPts val="1000"/>
              </a:spcBef>
              <a:spcAft>
                <a:spcPts val="0"/>
              </a:spcAft>
              <a:buSzPts val="1700"/>
              <a:buFont typeface="Noto Sans Symbols"/>
              <a:buChar char="▪"/>
            </a:pPr>
            <a:r>
              <a:rPr lang="en-US" sz="1700" b="1" dirty="0" err="1">
                <a:latin typeface="Gill Sans"/>
                <a:ea typeface="Gill Sans"/>
                <a:cs typeface="Gill Sans"/>
                <a:sym typeface="Gill Sans"/>
              </a:rPr>
              <a:t>Relu</a:t>
            </a:r>
            <a:r>
              <a:rPr lang="en-US" sz="1700" b="1" dirty="0">
                <a:latin typeface="Gill Sans"/>
                <a:ea typeface="Gill Sans"/>
                <a:cs typeface="Gill Sans"/>
                <a:sym typeface="Gill Sans"/>
              </a:rPr>
              <a:t> activation function is used in the dense layers.</a:t>
            </a:r>
            <a:endParaRPr sz="1700" b="1" dirty="0">
              <a:latin typeface="Gill Sans"/>
              <a:ea typeface="Gill Sans"/>
              <a:cs typeface="Gill Sans"/>
              <a:sym typeface="Gill Sans"/>
            </a:endParaRPr>
          </a:p>
          <a:p>
            <a:pPr marL="342900" lvl="0" indent="-342900" algn="l" rtl="0">
              <a:spcBef>
                <a:spcPts val="1000"/>
              </a:spcBef>
              <a:spcAft>
                <a:spcPts val="0"/>
              </a:spcAft>
              <a:buSzPts val="1700"/>
              <a:buFont typeface="Noto Sans Symbols"/>
              <a:buChar char="▪"/>
            </a:pPr>
            <a:r>
              <a:rPr lang="en-US" sz="1700" b="1" dirty="0">
                <a:latin typeface="Gill Sans"/>
                <a:ea typeface="Gill Sans"/>
                <a:cs typeface="Gill Sans"/>
                <a:sym typeface="Gill Sans"/>
              </a:rPr>
              <a:t>Stochastic gradient descent is used as an optimizer.</a:t>
            </a:r>
            <a:endParaRPr sz="1700" b="1" dirty="0">
              <a:latin typeface="Gill Sans"/>
              <a:ea typeface="Gill Sans"/>
              <a:cs typeface="Gill Sans"/>
              <a:sym typeface="Gill Sans"/>
            </a:endParaRPr>
          </a:p>
          <a:p>
            <a:pPr marL="342900" lvl="0" indent="-342900" algn="l" rtl="0">
              <a:spcBef>
                <a:spcPts val="1000"/>
              </a:spcBef>
              <a:spcAft>
                <a:spcPts val="0"/>
              </a:spcAft>
              <a:buSzPts val="1700"/>
              <a:buFont typeface="Noto Sans Symbols"/>
              <a:buChar char="▪"/>
            </a:pPr>
            <a:r>
              <a:rPr lang="en-US" sz="1700" b="1" dirty="0">
                <a:latin typeface="Gill Sans"/>
                <a:ea typeface="Gill Sans"/>
                <a:cs typeface="Gill Sans"/>
                <a:sym typeface="Gill Sans"/>
              </a:rPr>
              <a:t>The model is executed up to 100 epochs with a batch size of 5.</a:t>
            </a:r>
            <a:endParaRPr sz="1700" b="1" dirty="0">
              <a:latin typeface="Gill Sans"/>
              <a:ea typeface="Gill Sans"/>
              <a:cs typeface="Gill Sans"/>
              <a:sym typeface="Gill Sans"/>
            </a:endParaRPr>
          </a:p>
          <a:p>
            <a:pPr marL="342900" lvl="0" indent="-234950" algn="l" rtl="0">
              <a:spcBef>
                <a:spcPts val="1000"/>
              </a:spcBef>
              <a:spcAft>
                <a:spcPts val="0"/>
              </a:spcAft>
              <a:buSzPts val="1700"/>
              <a:buFont typeface="Noto Sans Symbols"/>
              <a:buNone/>
            </a:pPr>
            <a:endParaRPr sz="1700" b="1" dirty="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1"/>
          <p:cNvSpPr txBox="1">
            <a:spLocks noGrp="1"/>
          </p:cNvSpPr>
          <p:nvPr>
            <p:ph type="title"/>
          </p:nvPr>
        </p:nvSpPr>
        <p:spPr>
          <a:xfrm>
            <a:off x="1934677" y="533705"/>
            <a:ext cx="9155592" cy="9250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a:t>Implementation</a:t>
            </a:r>
            <a:endParaRPr/>
          </a:p>
        </p:txBody>
      </p:sp>
      <p:sp>
        <p:nvSpPr>
          <p:cNvPr id="347" name="Google Shape;347;p11"/>
          <p:cNvSpPr txBox="1">
            <a:spLocks noGrp="1"/>
          </p:cNvSpPr>
          <p:nvPr>
            <p:ph type="body" idx="1"/>
          </p:nvPr>
        </p:nvSpPr>
        <p:spPr>
          <a:xfrm>
            <a:off x="103911" y="1222409"/>
            <a:ext cx="11116377" cy="111008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700"/>
              <a:buChar char="🠶"/>
            </a:pPr>
            <a:r>
              <a:rPr lang="en-US" sz="1700">
                <a:latin typeface="Century Gothic"/>
                <a:ea typeface="Century Gothic"/>
                <a:cs typeface="Century Gothic"/>
                <a:sym typeface="Century Gothic"/>
              </a:rPr>
              <a:t>A GUI is created using tkinter to provide the chatbot experience where user can enter their query and the system’s response is shown in the GUI.</a:t>
            </a:r>
            <a:endParaRPr/>
          </a:p>
        </p:txBody>
      </p:sp>
      <p:grpSp>
        <p:nvGrpSpPr>
          <p:cNvPr id="348" name="Google Shape;348;p11"/>
          <p:cNvGrpSpPr/>
          <p:nvPr/>
        </p:nvGrpSpPr>
        <p:grpSpPr>
          <a:xfrm>
            <a:off x="365760" y="2297159"/>
            <a:ext cx="3322321" cy="4345447"/>
            <a:chOff x="0" y="0"/>
            <a:chExt cx="3754703" cy="3826820"/>
          </a:xfrm>
        </p:grpSpPr>
        <p:sp>
          <p:nvSpPr>
            <p:cNvPr id="349" name="Google Shape;349;p11"/>
            <p:cNvSpPr/>
            <p:nvPr/>
          </p:nvSpPr>
          <p:spPr>
            <a:xfrm>
              <a:off x="0" y="0"/>
              <a:ext cx="3754703" cy="382682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350" name="Google Shape;350;p11" descr="image12.png"/>
            <p:cNvPicPr preferRelativeResize="0"/>
            <p:nvPr/>
          </p:nvPicPr>
          <p:blipFill rotWithShape="1">
            <a:blip r:embed="rId3">
              <a:alphaModFix/>
            </a:blip>
            <a:srcRect/>
            <a:stretch/>
          </p:blipFill>
          <p:spPr>
            <a:xfrm>
              <a:off x="0" y="0"/>
              <a:ext cx="3754703" cy="3826820"/>
            </a:xfrm>
            <a:prstGeom prst="rect">
              <a:avLst/>
            </a:prstGeom>
            <a:noFill/>
            <a:ln>
              <a:noFill/>
            </a:ln>
            <a:effectLst>
              <a:outerShdw blurRad="114300" dist="12700" dir="5400000" rotWithShape="0">
                <a:srgbClr val="000000"/>
              </a:outerShdw>
            </a:effectLst>
          </p:spPr>
        </p:pic>
      </p:grpSp>
      <p:grpSp>
        <p:nvGrpSpPr>
          <p:cNvPr id="351" name="Google Shape;351;p11"/>
          <p:cNvGrpSpPr/>
          <p:nvPr/>
        </p:nvGrpSpPr>
        <p:grpSpPr>
          <a:xfrm>
            <a:off x="3935015" y="2248996"/>
            <a:ext cx="3827226" cy="4428939"/>
            <a:chOff x="0" y="0"/>
            <a:chExt cx="5528096" cy="5866727"/>
          </a:xfrm>
        </p:grpSpPr>
        <p:sp>
          <p:nvSpPr>
            <p:cNvPr id="352" name="Google Shape;352;p11"/>
            <p:cNvSpPr/>
            <p:nvPr/>
          </p:nvSpPr>
          <p:spPr>
            <a:xfrm>
              <a:off x="0" y="0"/>
              <a:ext cx="5528096" cy="586672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353" name="Google Shape;353;p11" descr="image13.png"/>
            <p:cNvPicPr preferRelativeResize="0"/>
            <p:nvPr/>
          </p:nvPicPr>
          <p:blipFill rotWithShape="1">
            <a:blip r:embed="rId4">
              <a:alphaModFix/>
            </a:blip>
            <a:srcRect/>
            <a:stretch/>
          </p:blipFill>
          <p:spPr>
            <a:xfrm>
              <a:off x="0" y="0"/>
              <a:ext cx="5528096" cy="5866727"/>
            </a:xfrm>
            <a:prstGeom prst="rect">
              <a:avLst/>
            </a:prstGeom>
            <a:noFill/>
            <a:ln>
              <a:noFill/>
            </a:ln>
            <a:effectLst>
              <a:outerShdw blurRad="114300" dist="12700" dir="5400000" rotWithShape="0">
                <a:srgbClr val="000000"/>
              </a:outerShdw>
            </a:effectLst>
          </p:spPr>
        </p:pic>
      </p:grpSp>
      <p:grpSp>
        <p:nvGrpSpPr>
          <p:cNvPr id="354" name="Google Shape;354;p11"/>
          <p:cNvGrpSpPr/>
          <p:nvPr/>
        </p:nvGrpSpPr>
        <p:grpSpPr>
          <a:xfrm>
            <a:off x="8009175" y="2248996"/>
            <a:ext cx="3938986" cy="4472956"/>
            <a:chOff x="0" y="0"/>
            <a:chExt cx="5528096" cy="5866727"/>
          </a:xfrm>
        </p:grpSpPr>
        <p:sp>
          <p:nvSpPr>
            <p:cNvPr id="355" name="Google Shape;355;p11"/>
            <p:cNvSpPr/>
            <p:nvPr/>
          </p:nvSpPr>
          <p:spPr>
            <a:xfrm>
              <a:off x="0" y="0"/>
              <a:ext cx="5528096" cy="586672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356" name="Google Shape;356;p11" descr="image14.png"/>
            <p:cNvPicPr preferRelativeResize="0"/>
            <p:nvPr/>
          </p:nvPicPr>
          <p:blipFill rotWithShape="1">
            <a:blip r:embed="rId5">
              <a:alphaModFix/>
            </a:blip>
            <a:srcRect/>
            <a:stretch/>
          </p:blipFill>
          <p:spPr>
            <a:xfrm>
              <a:off x="0" y="0"/>
              <a:ext cx="5528096" cy="5866727"/>
            </a:xfrm>
            <a:prstGeom prst="rect">
              <a:avLst/>
            </a:prstGeom>
            <a:noFill/>
            <a:ln>
              <a:noFill/>
            </a:ln>
            <a:effectLst>
              <a:outerShdw blurRad="114300" dist="12700" dir="5400000" rotWithShape="0">
                <a:srgbClr val="000000"/>
              </a:outerShdw>
            </a:effec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262626"/>
              </a:buClr>
              <a:buSzPts val="3600"/>
              <a:buFont typeface="Century Gothic"/>
              <a:buNone/>
            </a:pPr>
            <a:r>
              <a:rPr lang="en-US"/>
              <a:t>Results and Discussions</a:t>
            </a:r>
            <a:endParaRPr/>
          </a:p>
        </p:txBody>
      </p:sp>
      <p:sp>
        <p:nvSpPr>
          <p:cNvPr id="362" name="Google Shape;362;p12"/>
          <p:cNvSpPr txBox="1">
            <a:spLocks noGrp="1"/>
          </p:cNvSpPr>
          <p:nvPr>
            <p:ph type="subTitle" idx="1"/>
          </p:nvPr>
        </p:nvSpPr>
        <p:spPr>
          <a:xfrm>
            <a:off x="581191" y="3757329"/>
            <a:ext cx="5159206" cy="468233"/>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SzPts val="1700"/>
              <a:buFont typeface="Noto Sans Symbols"/>
              <a:buChar char="▪"/>
            </a:pPr>
            <a:r>
              <a:rPr lang="en-US" sz="1700">
                <a:latin typeface="Century Gothic"/>
                <a:ea typeface="Century Gothic"/>
                <a:cs typeface="Century Gothic"/>
                <a:sym typeface="Century Gothic"/>
              </a:rPr>
              <a:t>We have used the deep learning model utilizes a multi-layer perceptron architecture with 3 layers and 4 layers.</a:t>
            </a:r>
            <a:endParaRPr sz="1700">
              <a:latin typeface="Century Gothic"/>
              <a:ea typeface="Century Gothic"/>
              <a:cs typeface="Century Gothic"/>
              <a:sym typeface="Century Gothic"/>
            </a:endParaRPr>
          </a:p>
          <a:p>
            <a:pPr marL="285750" lvl="0" indent="-177800" algn="just" rtl="0">
              <a:spcBef>
                <a:spcPts val="1000"/>
              </a:spcBef>
              <a:spcAft>
                <a:spcPts val="0"/>
              </a:spcAft>
              <a:buSzPts val="1700"/>
              <a:buFont typeface="Noto Sans Symbols"/>
              <a:buNone/>
            </a:pPr>
            <a:endParaRPr sz="1700">
              <a:latin typeface="Century Gothic"/>
              <a:ea typeface="Century Gothic"/>
              <a:cs typeface="Century Gothic"/>
              <a:sym typeface="Century Gothic"/>
            </a:endParaRPr>
          </a:p>
          <a:p>
            <a:pPr marL="285750" lvl="0" indent="-285750" algn="just" rtl="0">
              <a:spcBef>
                <a:spcPts val="1000"/>
              </a:spcBef>
              <a:spcAft>
                <a:spcPts val="0"/>
              </a:spcAft>
              <a:buSzPts val="1700"/>
              <a:buFont typeface="Noto Sans Symbols"/>
              <a:buChar char="▪"/>
            </a:pPr>
            <a:r>
              <a:rPr lang="en-US" sz="1700">
                <a:latin typeface="Century Gothic"/>
                <a:ea typeface="Century Gothic"/>
                <a:cs typeface="Century Gothic"/>
                <a:sym typeface="Century Gothic"/>
              </a:rPr>
              <a:t>With Relu and Softmax activation functions, SGD optimizer, and the model is trained for the same number 100 epochs and with 4  layers, around 91% accuracy achieved. </a:t>
            </a:r>
            <a:endParaRPr sz="1700">
              <a:latin typeface="Century Gothic"/>
              <a:ea typeface="Century Gothic"/>
              <a:cs typeface="Century Gothic"/>
              <a:sym typeface="Century Gothic"/>
            </a:endParaRPr>
          </a:p>
          <a:p>
            <a:pPr marL="285750" lvl="0" indent="-177800" algn="just" rtl="0">
              <a:spcBef>
                <a:spcPts val="1000"/>
              </a:spcBef>
              <a:spcAft>
                <a:spcPts val="0"/>
              </a:spcAft>
              <a:buSzPts val="1700"/>
              <a:buFont typeface="Noto Sans Symbols"/>
              <a:buNone/>
            </a:pPr>
            <a:endParaRPr sz="1700">
              <a:latin typeface="Century Gothic"/>
              <a:ea typeface="Century Gothic"/>
              <a:cs typeface="Century Gothic"/>
              <a:sym typeface="Century Gothic"/>
            </a:endParaRPr>
          </a:p>
        </p:txBody>
      </p:sp>
      <p:sp>
        <p:nvSpPr>
          <p:cNvPr id="363" name="Google Shape;363;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PES UNIVERSITY</a:t>
            </a:r>
            <a:endParaRPr/>
          </a:p>
        </p:txBody>
      </p:sp>
      <p:sp>
        <p:nvSpPr>
          <p:cNvPr id="364" name="Google Shape;364;p1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365" name="Google Shape;365;p12"/>
          <p:cNvPicPr preferRelativeResize="0"/>
          <p:nvPr/>
        </p:nvPicPr>
        <p:blipFill rotWithShape="1">
          <a:blip r:embed="rId3">
            <a:alphaModFix/>
          </a:blip>
          <a:srcRect/>
          <a:stretch/>
        </p:blipFill>
        <p:spPr>
          <a:xfrm>
            <a:off x="6214178" y="2076041"/>
            <a:ext cx="5486400" cy="3362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3"/>
          <p:cNvSpPr txBox="1">
            <a:spLocks noGrp="1"/>
          </p:cNvSpPr>
          <p:nvPr>
            <p:ph type="ctrTitle"/>
          </p:nvPr>
        </p:nvSpPr>
        <p:spPr>
          <a:xfrm>
            <a:off x="445004" y="660497"/>
            <a:ext cx="10993549" cy="115360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a:t>Snapshot of results…</a:t>
            </a:r>
            <a:endParaRPr/>
          </a:p>
        </p:txBody>
      </p:sp>
      <p:sp>
        <p:nvSpPr>
          <p:cNvPr id="371" name="Google Shape;371;p13"/>
          <p:cNvSpPr txBox="1">
            <a:spLocks noGrp="1"/>
          </p:cNvSpPr>
          <p:nvPr>
            <p:ph type="subTitle" idx="1"/>
          </p:nvPr>
        </p:nvSpPr>
        <p:spPr>
          <a:xfrm>
            <a:off x="1249467" y="5620697"/>
            <a:ext cx="3942293" cy="59032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en-US" b="1">
                <a:latin typeface="Gill Sans"/>
                <a:ea typeface="Gill Sans"/>
                <a:cs typeface="Gill Sans"/>
                <a:sym typeface="Gill Sans"/>
              </a:rPr>
              <a:t>Model accuracy for 3 dense layers</a:t>
            </a:r>
            <a:endParaRPr b="1">
              <a:latin typeface="Gill Sans"/>
              <a:ea typeface="Gill Sans"/>
              <a:cs typeface="Gill Sans"/>
              <a:sym typeface="Gill Sans"/>
            </a:endParaRPr>
          </a:p>
          <a:p>
            <a:pPr marL="0" lvl="0" indent="0" algn="l" rtl="0">
              <a:spcBef>
                <a:spcPts val="1000"/>
              </a:spcBef>
              <a:spcAft>
                <a:spcPts val="0"/>
              </a:spcAft>
              <a:buSzPts val="1800"/>
              <a:buNone/>
            </a:pPr>
            <a:endParaRPr b="1">
              <a:latin typeface="Gill Sans"/>
              <a:ea typeface="Gill Sans"/>
              <a:cs typeface="Gill Sans"/>
              <a:sym typeface="Gill Sans"/>
            </a:endParaRPr>
          </a:p>
        </p:txBody>
      </p:sp>
      <p:pic>
        <p:nvPicPr>
          <p:cNvPr id="372" name="Google Shape;372;p13"/>
          <p:cNvPicPr preferRelativeResize="0"/>
          <p:nvPr/>
        </p:nvPicPr>
        <p:blipFill rotWithShape="1">
          <a:blip r:embed="rId3">
            <a:alphaModFix/>
          </a:blip>
          <a:srcRect/>
          <a:stretch/>
        </p:blipFill>
        <p:spPr>
          <a:xfrm>
            <a:off x="449580" y="1660968"/>
            <a:ext cx="5248842" cy="3536063"/>
          </a:xfrm>
          <a:prstGeom prst="rect">
            <a:avLst/>
          </a:prstGeom>
          <a:noFill/>
          <a:ln>
            <a:noFill/>
          </a:ln>
        </p:spPr>
      </p:pic>
      <p:pic>
        <p:nvPicPr>
          <p:cNvPr id="373" name="Google Shape;373;p13"/>
          <p:cNvPicPr preferRelativeResize="0"/>
          <p:nvPr/>
        </p:nvPicPr>
        <p:blipFill rotWithShape="1">
          <a:blip r:embed="rId4">
            <a:alphaModFix/>
          </a:blip>
          <a:srcRect r="17047"/>
          <a:stretch/>
        </p:blipFill>
        <p:spPr>
          <a:xfrm>
            <a:off x="5941779" y="1660969"/>
            <a:ext cx="5557284" cy="3536062"/>
          </a:xfrm>
          <a:prstGeom prst="rect">
            <a:avLst/>
          </a:prstGeom>
          <a:noFill/>
          <a:ln>
            <a:noFill/>
          </a:ln>
        </p:spPr>
      </p:pic>
      <p:sp>
        <p:nvSpPr>
          <p:cNvPr id="374" name="Google Shape;374;p13"/>
          <p:cNvSpPr txBox="1"/>
          <p:nvPr/>
        </p:nvSpPr>
        <p:spPr>
          <a:xfrm>
            <a:off x="7081520" y="5620696"/>
            <a:ext cx="3942293" cy="590321"/>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1656"/>
              <a:buFont typeface="Noto Sans Symbols"/>
              <a:buNone/>
            </a:pPr>
            <a:r>
              <a:rPr lang="en-US" sz="1800" b="1">
                <a:solidFill>
                  <a:srgbClr val="3F3F3F"/>
                </a:solidFill>
                <a:latin typeface="Gill Sans"/>
                <a:ea typeface="Gill Sans"/>
                <a:cs typeface="Gill Sans"/>
                <a:sym typeface="Gill Sans"/>
              </a:rPr>
              <a:t>Model accuracy for 4 dense layers</a:t>
            </a:r>
            <a:endParaRPr sz="1800" b="1">
              <a:solidFill>
                <a:srgbClr val="3F3F3F"/>
              </a:solidFill>
              <a:latin typeface="Gill Sans"/>
              <a:ea typeface="Gill Sans"/>
              <a:cs typeface="Gill Sans"/>
              <a:sym typeface="Gill Sans"/>
            </a:endParaRPr>
          </a:p>
          <a:p>
            <a:pPr marL="0" marR="0" lvl="0" indent="0" algn="l" rtl="0">
              <a:spcBef>
                <a:spcPts val="960"/>
              </a:spcBef>
              <a:spcAft>
                <a:spcPts val="0"/>
              </a:spcAft>
              <a:buClr>
                <a:schemeClr val="accent1"/>
              </a:buClr>
              <a:buSzPts val="1656"/>
              <a:buFont typeface="Noto Sans Symbols"/>
              <a:buNone/>
            </a:pPr>
            <a:endParaRPr sz="1800" b="1">
              <a:solidFill>
                <a:srgbClr val="3F3F3F"/>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11" name="Google Shape;117;p9">
            <a:extLst>
              <a:ext uri="{FF2B5EF4-FFF2-40B4-BE49-F238E27FC236}">
                <a16:creationId xmlns:a16="http://schemas.microsoft.com/office/drawing/2014/main" id="{1B9C0A5D-448D-4E33-ABC8-EF89B40DAD75}"/>
              </a:ext>
            </a:extLst>
          </p:cNvPr>
          <p:cNvSpPr txBox="1"/>
          <p:nvPr/>
        </p:nvSpPr>
        <p:spPr>
          <a:xfrm>
            <a:off x="279399" y="810820"/>
            <a:ext cx="11912601" cy="676920"/>
          </a:xfrm>
          <a:prstGeom prst="rect">
            <a:avLst/>
          </a:prstGeom>
          <a:noFill/>
          <a:ln>
            <a:noFill/>
          </a:ln>
        </p:spPr>
        <p:txBody>
          <a:bodyPr spcFirstLastPara="1" wrap="square" lIns="50800" tIns="50800" rIns="50800" bIns="508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D93E2B"/>
              </a:buClr>
              <a:buSzPts val="4000"/>
              <a:buFont typeface="Times New Roman"/>
              <a:buNone/>
            </a:pPr>
            <a:r>
              <a:rPr lang="en-US" sz="4000" b="0" i="0" u="none" strike="noStrike" cap="none" dirty="0">
                <a:solidFill>
                  <a:srgbClr val="D93E2B"/>
                </a:solidFill>
                <a:latin typeface="Times New Roman"/>
                <a:ea typeface="Times New Roman"/>
                <a:cs typeface="Times New Roman"/>
                <a:sym typeface="Times New Roman"/>
              </a:rPr>
              <a:t>Student Contribution</a:t>
            </a:r>
            <a:endParaRPr sz="1400" b="0" i="0" u="none" strike="noStrike" cap="none" dirty="0">
              <a:solidFill>
                <a:srgbClr val="000000"/>
              </a:solidFill>
              <a:latin typeface="Arial"/>
              <a:ea typeface="Arial"/>
              <a:cs typeface="Arial"/>
              <a:sym typeface="Arial"/>
            </a:endParaRPr>
          </a:p>
        </p:txBody>
      </p:sp>
      <p:sp>
        <p:nvSpPr>
          <p:cNvPr id="5" name="Google Shape;87;g215f6cf9245_0_82">
            <a:extLst>
              <a:ext uri="{FF2B5EF4-FFF2-40B4-BE49-F238E27FC236}">
                <a16:creationId xmlns:a16="http://schemas.microsoft.com/office/drawing/2014/main" id="{0C0EA2F2-ECDB-4A36-8370-B2933F6007FA}"/>
              </a:ext>
            </a:extLst>
          </p:cNvPr>
          <p:cNvSpPr txBox="1"/>
          <p:nvPr/>
        </p:nvSpPr>
        <p:spPr>
          <a:xfrm>
            <a:off x="882867" y="1574081"/>
            <a:ext cx="11081457" cy="2185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600" dirty="0">
                <a:latin typeface="Times New Roman"/>
                <a:ea typeface="Times New Roman"/>
                <a:cs typeface="Times New Roman"/>
                <a:sym typeface="Times New Roman"/>
              </a:rPr>
              <a:t>The use of chatbots evolved rapidly in numerous ﬁelds in recent </a:t>
            </a:r>
            <a:r>
              <a:rPr lang="en-US" sz="2600" dirty="0" err="1">
                <a:latin typeface="Times New Roman"/>
                <a:ea typeface="Times New Roman"/>
                <a:cs typeface="Times New Roman"/>
                <a:sym typeface="Times New Roman"/>
              </a:rPr>
              <a:t>years,including</a:t>
            </a:r>
            <a:r>
              <a:rPr lang="en-US" sz="2600" dirty="0">
                <a:latin typeface="Times New Roman"/>
                <a:ea typeface="Times New Roman"/>
                <a:cs typeface="Times New Roman"/>
                <a:sym typeface="Times New Roman"/>
              </a:rPr>
              <a:t> Marketing, Supporting Systems, Education, Health Care, Cultural Her-</a:t>
            </a:r>
            <a:r>
              <a:rPr lang="en-US" sz="2600" dirty="0" err="1">
                <a:latin typeface="Times New Roman"/>
                <a:ea typeface="Times New Roman"/>
                <a:cs typeface="Times New Roman"/>
                <a:sym typeface="Times New Roman"/>
              </a:rPr>
              <a:t>itage</a:t>
            </a:r>
            <a:r>
              <a:rPr lang="en-US" sz="2600" dirty="0">
                <a:latin typeface="Times New Roman"/>
                <a:ea typeface="Times New Roman"/>
                <a:cs typeface="Times New Roman"/>
                <a:sym typeface="Times New Roman"/>
              </a:rPr>
              <a:t>, and Entertainment. In this project, we will create chatbot in Health care using LSTM, Bi-LSTM and GRU. we will compare these algorithms and will conclude the best algorithm among these. </a:t>
            </a:r>
            <a:endParaRPr sz="26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662715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11" name="Google Shape;117;p9">
            <a:extLst>
              <a:ext uri="{FF2B5EF4-FFF2-40B4-BE49-F238E27FC236}">
                <a16:creationId xmlns:a16="http://schemas.microsoft.com/office/drawing/2014/main" id="{1B9C0A5D-448D-4E33-ABC8-EF89B40DAD75}"/>
              </a:ext>
            </a:extLst>
          </p:cNvPr>
          <p:cNvSpPr txBox="1"/>
          <p:nvPr/>
        </p:nvSpPr>
        <p:spPr>
          <a:xfrm>
            <a:off x="304486" y="421937"/>
            <a:ext cx="11912601" cy="676920"/>
          </a:xfrm>
          <a:prstGeom prst="rect">
            <a:avLst/>
          </a:prstGeom>
          <a:noFill/>
          <a:ln>
            <a:noFill/>
          </a:ln>
        </p:spPr>
        <p:txBody>
          <a:bodyPr spcFirstLastPara="1" wrap="square" lIns="50800" tIns="50800" rIns="50800" bIns="508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D93E2B"/>
              </a:buClr>
              <a:buSzPts val="4000"/>
              <a:buFont typeface="Times New Roman"/>
              <a:buNone/>
            </a:pPr>
            <a:r>
              <a:rPr lang="en-US" sz="4000" b="0" i="0" u="none" strike="noStrike" cap="none" dirty="0">
                <a:solidFill>
                  <a:srgbClr val="D93E2B"/>
                </a:solidFill>
                <a:latin typeface="Times New Roman"/>
                <a:ea typeface="Times New Roman"/>
                <a:cs typeface="Times New Roman"/>
                <a:sym typeface="Times New Roman"/>
              </a:rPr>
              <a:t>ALGORITHM</a:t>
            </a:r>
            <a:endParaRPr sz="1400" b="0" i="0" u="none" strike="noStrike" cap="none" dirty="0">
              <a:solidFill>
                <a:srgbClr val="000000"/>
              </a:solidFill>
              <a:latin typeface="Arial"/>
              <a:ea typeface="Arial"/>
              <a:cs typeface="Arial"/>
              <a:sym typeface="Arial"/>
            </a:endParaRPr>
          </a:p>
        </p:txBody>
      </p:sp>
      <p:sp>
        <p:nvSpPr>
          <p:cNvPr id="12" name="Google Shape;118;p9">
            <a:extLst>
              <a:ext uri="{FF2B5EF4-FFF2-40B4-BE49-F238E27FC236}">
                <a16:creationId xmlns:a16="http://schemas.microsoft.com/office/drawing/2014/main" id="{92837BAF-7767-4A3F-81A6-8E302CACC851}"/>
              </a:ext>
            </a:extLst>
          </p:cNvPr>
          <p:cNvSpPr txBox="1"/>
          <p:nvPr/>
        </p:nvSpPr>
        <p:spPr>
          <a:xfrm>
            <a:off x="147144" y="1324303"/>
            <a:ext cx="10918805" cy="27545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74650" algn="l" rtl="0">
              <a:spcBef>
                <a:spcPts val="0"/>
              </a:spcBef>
              <a:spcAft>
                <a:spcPts val="0"/>
              </a:spcAft>
              <a:buSzPts val="2300"/>
              <a:buFont typeface="Times New Roman"/>
              <a:buAutoNum type="arabicPeriod"/>
            </a:pPr>
            <a:r>
              <a:rPr lang="en-US" sz="2300" b="1" dirty="0">
                <a:latin typeface="Times New Roman"/>
                <a:ea typeface="Times New Roman"/>
                <a:cs typeface="Times New Roman"/>
                <a:sym typeface="Times New Roman"/>
              </a:rPr>
              <a:t>LSTM</a:t>
            </a:r>
            <a:endParaRPr sz="2300" b="1" dirty="0">
              <a:latin typeface="Times New Roman"/>
              <a:ea typeface="Times New Roman"/>
              <a:cs typeface="Times New Roman"/>
              <a:sym typeface="Times New Roman"/>
            </a:endParaRPr>
          </a:p>
          <a:p>
            <a:pPr marL="457200" lvl="0" indent="0" algn="l" rtl="0">
              <a:spcBef>
                <a:spcPts val="0"/>
              </a:spcBef>
              <a:spcAft>
                <a:spcPts val="0"/>
              </a:spcAft>
              <a:buNone/>
            </a:pPr>
            <a:r>
              <a:rPr lang="en-US" sz="2400" dirty="0">
                <a:latin typeface="Times New Roman"/>
                <a:ea typeface="Times New Roman"/>
                <a:cs typeface="Times New Roman"/>
                <a:sym typeface="Times New Roman"/>
              </a:rPr>
              <a:t>Long Short-Term Memory Networks is a deep learning, sequential neural network that allows information to persist. It is a special type of Recurrent Neural Network which is capable of handling the vanishing gradient problem faced by RNN. LSTM was designed by </a:t>
            </a:r>
            <a:r>
              <a:rPr lang="en-US" sz="2400" dirty="0" err="1">
                <a:latin typeface="Times New Roman"/>
                <a:ea typeface="Times New Roman"/>
                <a:cs typeface="Times New Roman"/>
                <a:sym typeface="Times New Roman"/>
              </a:rPr>
              <a:t>Hochreiter</a:t>
            </a:r>
            <a:r>
              <a:rPr lang="en-US" sz="2400" dirty="0">
                <a:latin typeface="Times New Roman"/>
                <a:ea typeface="Times New Roman"/>
                <a:cs typeface="Times New Roman"/>
                <a:sym typeface="Times New Roman"/>
              </a:rPr>
              <a:t> and </a:t>
            </a:r>
            <a:r>
              <a:rPr lang="en-US" sz="2400" dirty="0" err="1">
                <a:latin typeface="Times New Roman"/>
                <a:ea typeface="Times New Roman"/>
                <a:cs typeface="Times New Roman"/>
                <a:sym typeface="Times New Roman"/>
              </a:rPr>
              <a:t>Schmidhuber</a:t>
            </a:r>
            <a:r>
              <a:rPr lang="en-US" sz="2400" dirty="0">
                <a:latin typeface="Times New Roman"/>
                <a:ea typeface="Times New Roman"/>
                <a:cs typeface="Times New Roman"/>
                <a:sym typeface="Times New Roman"/>
              </a:rPr>
              <a:t> that resolves the problem caused by traditional </a:t>
            </a:r>
            <a:r>
              <a:rPr lang="en-US" sz="2400" dirty="0" err="1">
                <a:latin typeface="Times New Roman"/>
                <a:ea typeface="Times New Roman"/>
                <a:cs typeface="Times New Roman"/>
                <a:sym typeface="Times New Roman"/>
              </a:rPr>
              <a:t>rnns</a:t>
            </a:r>
            <a:r>
              <a:rPr lang="en-US" sz="2400" dirty="0">
                <a:latin typeface="Times New Roman"/>
                <a:ea typeface="Times New Roman"/>
                <a:cs typeface="Times New Roman"/>
                <a:sym typeface="Times New Roman"/>
              </a:rPr>
              <a:t> and machine learning algorithms. LSTM will be implemented in Python using the </a:t>
            </a:r>
            <a:r>
              <a:rPr lang="en-US" sz="2400" dirty="0" err="1">
                <a:latin typeface="Times New Roman"/>
                <a:ea typeface="Times New Roman"/>
                <a:cs typeface="Times New Roman"/>
                <a:sym typeface="Times New Roman"/>
              </a:rPr>
              <a:t>Keras</a:t>
            </a:r>
            <a:r>
              <a:rPr lang="en-US" sz="2400" dirty="0">
                <a:latin typeface="Times New Roman"/>
                <a:ea typeface="Times New Roman"/>
                <a:cs typeface="Times New Roman"/>
                <a:sym typeface="Times New Roman"/>
              </a:rPr>
              <a:t> library.</a:t>
            </a:r>
            <a:endParaRPr sz="2400" dirty="0">
              <a:latin typeface="Times New Roman"/>
              <a:ea typeface="Times New Roman"/>
              <a:cs typeface="Times New Roman"/>
              <a:sym typeface="Times New Roman"/>
            </a:endParaRPr>
          </a:p>
        </p:txBody>
      </p:sp>
      <p:pic>
        <p:nvPicPr>
          <p:cNvPr id="13" name="Google Shape;119;p9">
            <a:extLst>
              <a:ext uri="{FF2B5EF4-FFF2-40B4-BE49-F238E27FC236}">
                <a16:creationId xmlns:a16="http://schemas.microsoft.com/office/drawing/2014/main" id="{B1071E53-3B2A-4EFE-9698-0F9BE3A1C7A5}"/>
              </a:ext>
            </a:extLst>
          </p:cNvPr>
          <p:cNvPicPr preferRelativeResize="0"/>
          <p:nvPr/>
        </p:nvPicPr>
        <p:blipFill>
          <a:blip r:embed="rId3">
            <a:alphaModFix/>
          </a:blip>
          <a:stretch>
            <a:fillRect/>
          </a:stretch>
        </p:blipFill>
        <p:spPr>
          <a:xfrm>
            <a:off x="4708634" y="3384086"/>
            <a:ext cx="5076497" cy="3516815"/>
          </a:xfrm>
          <a:prstGeom prst="rect">
            <a:avLst/>
          </a:prstGeom>
          <a:noFill/>
          <a:ln>
            <a:noFill/>
          </a:ln>
        </p:spPr>
      </p:pic>
    </p:spTree>
    <p:extLst>
      <p:ext uri="{BB962C8B-B14F-4D97-AF65-F5344CB8AC3E}">
        <p14:creationId xmlns:p14="http://schemas.microsoft.com/office/powerpoint/2010/main" val="3870238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11" name="Google Shape;117;p9">
            <a:extLst>
              <a:ext uri="{FF2B5EF4-FFF2-40B4-BE49-F238E27FC236}">
                <a16:creationId xmlns:a16="http://schemas.microsoft.com/office/drawing/2014/main" id="{1B9C0A5D-448D-4E33-ABC8-EF89B40DAD75}"/>
              </a:ext>
            </a:extLst>
          </p:cNvPr>
          <p:cNvSpPr txBox="1"/>
          <p:nvPr/>
        </p:nvSpPr>
        <p:spPr>
          <a:xfrm>
            <a:off x="304486" y="421937"/>
            <a:ext cx="11912601" cy="676920"/>
          </a:xfrm>
          <a:prstGeom prst="rect">
            <a:avLst/>
          </a:prstGeom>
          <a:noFill/>
          <a:ln>
            <a:noFill/>
          </a:ln>
        </p:spPr>
        <p:txBody>
          <a:bodyPr spcFirstLastPara="1" wrap="square" lIns="50800" tIns="50800" rIns="50800" bIns="508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D93E2B"/>
              </a:buClr>
              <a:buSzPts val="4000"/>
              <a:buFont typeface="Times New Roman"/>
              <a:buNone/>
            </a:pPr>
            <a:r>
              <a:rPr lang="en-US" sz="4000" b="0" i="0" u="none" strike="noStrike" cap="none" dirty="0">
                <a:solidFill>
                  <a:srgbClr val="D93E2B"/>
                </a:solidFill>
                <a:latin typeface="Times New Roman"/>
                <a:ea typeface="Times New Roman"/>
                <a:cs typeface="Times New Roman"/>
                <a:sym typeface="Times New Roman"/>
              </a:rPr>
              <a:t>ALGORITHM</a:t>
            </a:r>
            <a:endParaRPr sz="1400" b="0" i="0" u="none" strike="noStrike" cap="none" dirty="0">
              <a:solidFill>
                <a:srgbClr val="000000"/>
              </a:solidFill>
              <a:latin typeface="Arial"/>
              <a:ea typeface="Arial"/>
              <a:cs typeface="Arial"/>
              <a:sym typeface="Arial"/>
            </a:endParaRPr>
          </a:p>
        </p:txBody>
      </p:sp>
      <p:sp>
        <p:nvSpPr>
          <p:cNvPr id="12" name="Google Shape;118;p9">
            <a:extLst>
              <a:ext uri="{FF2B5EF4-FFF2-40B4-BE49-F238E27FC236}">
                <a16:creationId xmlns:a16="http://schemas.microsoft.com/office/drawing/2014/main" id="{92837BAF-7767-4A3F-81A6-8E302CACC851}"/>
              </a:ext>
            </a:extLst>
          </p:cNvPr>
          <p:cNvSpPr txBox="1"/>
          <p:nvPr/>
        </p:nvSpPr>
        <p:spPr>
          <a:xfrm>
            <a:off x="147144" y="1324303"/>
            <a:ext cx="10918805"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74650" algn="l" rtl="0">
              <a:spcBef>
                <a:spcPts val="0"/>
              </a:spcBef>
              <a:spcAft>
                <a:spcPts val="0"/>
              </a:spcAft>
              <a:buSzPts val="2300"/>
              <a:buFont typeface="Times New Roman"/>
              <a:buAutoNum type="arabicPeriod"/>
            </a:pPr>
            <a:r>
              <a:rPr lang="en-US" sz="2300" b="1" dirty="0">
                <a:latin typeface="Times New Roman"/>
                <a:ea typeface="Times New Roman"/>
                <a:cs typeface="Times New Roman"/>
                <a:sym typeface="Times New Roman"/>
              </a:rPr>
              <a:t>LSTM Model Building</a:t>
            </a:r>
            <a:endParaRPr sz="2300" b="1" dirty="0">
              <a:latin typeface="Times New Roman"/>
              <a:ea typeface="Times New Roman"/>
              <a:cs typeface="Times New Roman"/>
              <a:sym typeface="Times New Roman"/>
            </a:endParaRPr>
          </a:p>
        </p:txBody>
      </p:sp>
      <p:sp>
        <p:nvSpPr>
          <p:cNvPr id="7" name="Google Shape;341;p10">
            <a:extLst>
              <a:ext uri="{FF2B5EF4-FFF2-40B4-BE49-F238E27FC236}">
                <a16:creationId xmlns:a16="http://schemas.microsoft.com/office/drawing/2014/main" id="{FEF9CADA-9033-4BC9-AB20-C6F8E5119D51}"/>
              </a:ext>
            </a:extLst>
          </p:cNvPr>
          <p:cNvSpPr txBox="1">
            <a:spLocks/>
          </p:cNvSpPr>
          <p:nvPr/>
        </p:nvSpPr>
        <p:spPr>
          <a:xfrm>
            <a:off x="581192" y="2088328"/>
            <a:ext cx="11029615" cy="38395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accent1"/>
              </a:buClr>
              <a:buSzPts val="1800"/>
              <a:buFont typeface="Noto Sans Symbols"/>
              <a:buNone/>
              <a:defRPr sz="1800" b="0" i="0" u="none" strike="noStrike" cap="none">
                <a:solidFill>
                  <a:srgbClr val="3F3F3F"/>
                </a:solidFill>
                <a:latin typeface="Century Gothic"/>
                <a:ea typeface="Century Gothic"/>
                <a:cs typeface="Century Gothic"/>
                <a:sym typeface="Century Gothic"/>
              </a:defRPr>
            </a:lvl1pPr>
            <a:lvl2pPr marL="914400" marR="0" lvl="1" indent="-330200" algn="l" rtl="0">
              <a:lnSpc>
                <a:spcPct val="100000"/>
              </a:lnSpc>
              <a:spcBef>
                <a:spcPts val="1000"/>
              </a:spcBef>
              <a:spcAft>
                <a:spcPts val="0"/>
              </a:spcAft>
              <a:buClr>
                <a:schemeClr val="accent1"/>
              </a:buClr>
              <a:buSzPts val="18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lnSpc>
                <a:spcPct val="100000"/>
              </a:lnSpc>
              <a:spcBef>
                <a:spcPts val="1000"/>
              </a:spcBef>
              <a:spcAft>
                <a:spcPts val="0"/>
              </a:spcAft>
              <a:buClr>
                <a:schemeClr val="accent1"/>
              </a:buClr>
              <a:buSzPts val="18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pPr marL="342900">
              <a:spcBef>
                <a:spcPts val="0"/>
              </a:spcBef>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LSTM Algorithm is used to Build the Chatbot</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LSTM </a:t>
            </a:r>
            <a:r>
              <a:rPr lang="en-US" sz="1700" b="1" dirty="0" err="1">
                <a:latin typeface="Times New Roman" panose="02020603050405020304" pitchFamily="18" charset="0"/>
                <a:ea typeface="Gill Sans"/>
                <a:cs typeface="Times New Roman" panose="02020603050405020304" pitchFamily="18" charset="0"/>
                <a:sym typeface="Gill Sans"/>
              </a:rPr>
              <a:t>layesr</a:t>
            </a:r>
            <a:r>
              <a:rPr lang="en-US" sz="1700" b="1" dirty="0">
                <a:latin typeface="Times New Roman" panose="02020603050405020304" pitchFamily="18" charset="0"/>
                <a:ea typeface="Gill Sans"/>
                <a:cs typeface="Times New Roman" panose="02020603050405020304" pitchFamily="18" charset="0"/>
                <a:sym typeface="Gill Sans"/>
              </a:rPr>
              <a:t> is added with 100 neurons and output layer contains number of neurons equal to number of intents to predict output intent with </a:t>
            </a:r>
            <a:r>
              <a:rPr lang="en-US" sz="1700" b="1" dirty="0" err="1">
                <a:latin typeface="Times New Roman" panose="02020603050405020304" pitchFamily="18" charset="0"/>
                <a:ea typeface="Gill Sans"/>
                <a:cs typeface="Times New Roman" panose="02020603050405020304" pitchFamily="18" charset="0"/>
                <a:sym typeface="Gill Sans"/>
              </a:rPr>
              <a:t>softmax</a:t>
            </a:r>
            <a:r>
              <a:rPr lang="en-US" sz="1700" b="1" dirty="0">
                <a:latin typeface="Times New Roman" panose="02020603050405020304" pitchFamily="18" charset="0"/>
                <a:ea typeface="Gill Sans"/>
                <a:cs typeface="Times New Roman" panose="02020603050405020304" pitchFamily="18" charset="0"/>
                <a:sym typeface="Gill Sans"/>
              </a:rPr>
              <a:t>.</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Adam is used as an optimizer.</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The model is executed up to 100 epochs with a batch size of 5.</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Results</a:t>
            </a:r>
          </a:p>
          <a:p>
            <a:pPr marL="800100" lvl="1">
              <a:buSzPts val="1700"/>
              <a:buFont typeface="Noto Sans Symbols"/>
              <a:buChar char="▪"/>
            </a:pPr>
            <a:r>
              <a:rPr lang="en-US" sz="1800" b="1" dirty="0">
                <a:latin typeface="Times New Roman" panose="02020603050405020304" pitchFamily="18" charset="0"/>
                <a:ea typeface="Gill Sans"/>
                <a:cs typeface="Times New Roman" panose="02020603050405020304" pitchFamily="18" charset="0"/>
                <a:sym typeface="Gill Sans"/>
              </a:rPr>
              <a:t>Accuracy is 1.00</a:t>
            </a:r>
          </a:p>
          <a:p>
            <a:pPr marL="800100" lvl="1">
              <a:buSzPts val="1700"/>
              <a:buFont typeface="Noto Sans Symbols"/>
              <a:buChar char="▪"/>
            </a:pPr>
            <a:r>
              <a:rPr lang="en-US" sz="1800" b="1" dirty="0">
                <a:latin typeface="Times New Roman" panose="02020603050405020304" pitchFamily="18" charset="0"/>
                <a:ea typeface="Gill Sans"/>
                <a:cs typeface="Times New Roman" panose="02020603050405020304" pitchFamily="18" charset="0"/>
                <a:sym typeface="Gill Sans"/>
              </a:rPr>
              <a:t>Loss is 0.0013</a:t>
            </a:r>
          </a:p>
          <a:p>
            <a:pPr marL="800100" lvl="1">
              <a:buSzPts val="1700"/>
              <a:buFont typeface="Noto Sans Symbols"/>
              <a:buChar char="▪"/>
            </a:pPr>
            <a:r>
              <a:rPr lang="en-US" sz="1800" b="1" dirty="0" err="1">
                <a:latin typeface="Times New Roman" panose="02020603050405020304" pitchFamily="18" charset="0"/>
                <a:ea typeface="Gill Sans"/>
                <a:cs typeface="Times New Roman" panose="02020603050405020304" pitchFamily="18" charset="0"/>
                <a:sym typeface="Gill Sans"/>
              </a:rPr>
              <a:t>Val_Accuracy</a:t>
            </a:r>
            <a:r>
              <a:rPr lang="en-US" sz="1800" b="1" dirty="0">
                <a:latin typeface="Times New Roman" panose="02020603050405020304" pitchFamily="18" charset="0"/>
                <a:ea typeface="Gill Sans"/>
                <a:cs typeface="Times New Roman" panose="02020603050405020304" pitchFamily="18" charset="0"/>
                <a:sym typeface="Gill Sans"/>
              </a:rPr>
              <a:t> is 0.2366</a:t>
            </a:r>
          </a:p>
          <a:p>
            <a:pPr marL="800100" lvl="1">
              <a:buSzPts val="1700"/>
              <a:buFont typeface="Noto Sans Symbols"/>
              <a:buChar char="▪"/>
            </a:pPr>
            <a:r>
              <a:rPr lang="en-US" sz="1800" b="1" dirty="0" err="1">
                <a:latin typeface="Times New Roman" panose="02020603050405020304" pitchFamily="18" charset="0"/>
                <a:ea typeface="Gill Sans"/>
                <a:cs typeface="Times New Roman" panose="02020603050405020304" pitchFamily="18" charset="0"/>
                <a:sym typeface="Gill Sans"/>
              </a:rPr>
              <a:t>Val_loss</a:t>
            </a:r>
            <a:r>
              <a:rPr lang="en-US" sz="1800" b="1" dirty="0">
                <a:latin typeface="Times New Roman" panose="02020603050405020304" pitchFamily="18" charset="0"/>
                <a:ea typeface="Gill Sans"/>
                <a:cs typeface="Times New Roman" panose="02020603050405020304" pitchFamily="18" charset="0"/>
                <a:sym typeface="Gill Sans"/>
              </a:rPr>
              <a:t>: 4.9481</a:t>
            </a:r>
          </a:p>
          <a:p>
            <a:pPr marL="342900" indent="-234950">
              <a:buSzPts val="1700"/>
            </a:pPr>
            <a:endParaRPr lang="en-US" sz="1700" b="1" dirty="0">
              <a:latin typeface="Times New Roman" panose="02020603050405020304" pitchFamily="18" charset="0"/>
              <a:ea typeface="Gill Sans"/>
              <a:cs typeface="Times New Roman" panose="02020603050405020304" pitchFamily="18" charset="0"/>
              <a:sym typeface="Gill Sans"/>
            </a:endParaRPr>
          </a:p>
        </p:txBody>
      </p:sp>
    </p:spTree>
    <p:extLst>
      <p:ext uri="{BB962C8B-B14F-4D97-AF65-F5344CB8AC3E}">
        <p14:creationId xmlns:p14="http://schemas.microsoft.com/office/powerpoint/2010/main" val="233234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2" name="Google Shape;124;g215f6cf9245_0_3">
            <a:extLst>
              <a:ext uri="{FF2B5EF4-FFF2-40B4-BE49-F238E27FC236}">
                <a16:creationId xmlns:a16="http://schemas.microsoft.com/office/drawing/2014/main" id="{9642A557-6C26-4F2D-8AEF-6CD05132BCDE}"/>
              </a:ext>
            </a:extLst>
          </p:cNvPr>
          <p:cNvSpPr txBox="1"/>
          <p:nvPr/>
        </p:nvSpPr>
        <p:spPr>
          <a:xfrm>
            <a:off x="546099" y="537840"/>
            <a:ext cx="11172935" cy="6567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D93E2B"/>
              </a:buClr>
              <a:buSzPts val="4000"/>
              <a:buFont typeface="Times New Roman"/>
              <a:buNone/>
            </a:pPr>
            <a:r>
              <a:rPr lang="en-US" sz="4000" b="0" i="0" u="none" strike="noStrike" cap="none">
                <a:solidFill>
                  <a:srgbClr val="D93E2B"/>
                </a:solidFill>
                <a:latin typeface="Times New Roman"/>
                <a:ea typeface="Times New Roman"/>
                <a:cs typeface="Times New Roman"/>
                <a:sym typeface="Times New Roman"/>
              </a:rPr>
              <a:t>ALGORITHM</a:t>
            </a:r>
            <a:endParaRPr sz="1400" b="0" i="0" u="none" strike="noStrike" cap="none">
              <a:solidFill>
                <a:srgbClr val="000000"/>
              </a:solidFill>
              <a:latin typeface="Arial"/>
              <a:ea typeface="Arial"/>
              <a:cs typeface="Arial"/>
              <a:sym typeface="Arial"/>
            </a:endParaRPr>
          </a:p>
        </p:txBody>
      </p:sp>
      <p:sp>
        <p:nvSpPr>
          <p:cNvPr id="3" name="Google Shape;125;g215f6cf9245_0_3">
            <a:extLst>
              <a:ext uri="{FF2B5EF4-FFF2-40B4-BE49-F238E27FC236}">
                <a16:creationId xmlns:a16="http://schemas.microsoft.com/office/drawing/2014/main" id="{88660AB0-65FC-42A6-801D-2ADF4675D842}"/>
              </a:ext>
            </a:extLst>
          </p:cNvPr>
          <p:cNvSpPr txBox="1"/>
          <p:nvPr/>
        </p:nvSpPr>
        <p:spPr>
          <a:xfrm>
            <a:off x="291189" y="1310775"/>
            <a:ext cx="11609622"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dirty="0">
                <a:latin typeface="Times New Roman"/>
                <a:ea typeface="Times New Roman"/>
                <a:cs typeface="Times New Roman"/>
                <a:sym typeface="Times New Roman"/>
              </a:rPr>
              <a:t>2.	Bidirectional LSTM</a:t>
            </a:r>
            <a:endParaRPr sz="2300" b="1" dirty="0">
              <a:latin typeface="Times New Roman"/>
              <a:ea typeface="Times New Roman"/>
              <a:cs typeface="Times New Roman"/>
              <a:sym typeface="Times New Roman"/>
            </a:endParaRPr>
          </a:p>
          <a:p>
            <a:pPr marL="457200" lvl="0" indent="0" algn="l" rtl="0">
              <a:spcBef>
                <a:spcPts val="0"/>
              </a:spcBef>
              <a:spcAft>
                <a:spcPts val="0"/>
              </a:spcAft>
              <a:buNone/>
            </a:pPr>
            <a:r>
              <a:rPr lang="en-US" sz="2400" dirty="0">
                <a:latin typeface="Times New Roman"/>
                <a:ea typeface="Times New Roman"/>
                <a:cs typeface="Times New Roman"/>
                <a:sym typeface="Times New Roman"/>
              </a:rPr>
              <a:t>A Bidirectional LSTM, or </a:t>
            </a:r>
            <a:r>
              <a:rPr lang="en-US" sz="2400" dirty="0" err="1">
                <a:latin typeface="Times New Roman"/>
                <a:ea typeface="Times New Roman"/>
                <a:cs typeface="Times New Roman"/>
                <a:sym typeface="Times New Roman"/>
              </a:rPr>
              <a:t>biLSTM</a:t>
            </a:r>
            <a:r>
              <a:rPr lang="en-US" sz="2400" dirty="0">
                <a:latin typeface="Times New Roman"/>
                <a:ea typeface="Times New Roman"/>
                <a:cs typeface="Times New Roman"/>
                <a:sym typeface="Times New Roman"/>
              </a:rPr>
              <a:t>, is a sequence processing model that consists of two LSTMs: one taking the input in a forward direction, and the other in a backwards direction. </a:t>
            </a:r>
            <a:r>
              <a:rPr lang="en-US" sz="2400" dirty="0" err="1">
                <a:latin typeface="Times New Roman"/>
                <a:ea typeface="Times New Roman"/>
                <a:cs typeface="Times New Roman"/>
                <a:sym typeface="Times New Roman"/>
              </a:rPr>
              <a:t>BiLSTMs</a:t>
            </a:r>
            <a:r>
              <a:rPr lang="en-US" sz="2400" dirty="0">
                <a:latin typeface="Times New Roman"/>
                <a:ea typeface="Times New Roman"/>
                <a:cs typeface="Times New Roman"/>
                <a:sym typeface="Times New Roman"/>
              </a:rPr>
              <a:t> effectively increase the amount of information available to the network, improving the context available to the algorithm</a:t>
            </a:r>
            <a:endParaRPr sz="2400" dirty="0">
              <a:latin typeface="Times New Roman"/>
              <a:ea typeface="Times New Roman"/>
              <a:cs typeface="Times New Roman"/>
              <a:sym typeface="Times New Roman"/>
            </a:endParaRPr>
          </a:p>
        </p:txBody>
      </p:sp>
      <p:pic>
        <p:nvPicPr>
          <p:cNvPr id="4" name="Google Shape;126;g215f6cf9245_0_3">
            <a:extLst>
              <a:ext uri="{FF2B5EF4-FFF2-40B4-BE49-F238E27FC236}">
                <a16:creationId xmlns:a16="http://schemas.microsoft.com/office/drawing/2014/main" id="{09258B96-A577-4748-A4B3-4F78FFBD8B46}"/>
              </a:ext>
            </a:extLst>
          </p:cNvPr>
          <p:cNvPicPr preferRelativeResize="0"/>
          <p:nvPr/>
        </p:nvPicPr>
        <p:blipFill>
          <a:blip r:embed="rId3">
            <a:alphaModFix/>
          </a:blip>
          <a:stretch>
            <a:fillRect/>
          </a:stretch>
        </p:blipFill>
        <p:spPr>
          <a:xfrm>
            <a:off x="3027015" y="3429000"/>
            <a:ext cx="4761151" cy="3312401"/>
          </a:xfrm>
          <a:prstGeom prst="rect">
            <a:avLst/>
          </a:prstGeom>
          <a:noFill/>
          <a:ln>
            <a:noFill/>
          </a:ln>
        </p:spPr>
      </p:pic>
    </p:spTree>
    <p:extLst>
      <p:ext uri="{BB962C8B-B14F-4D97-AF65-F5344CB8AC3E}">
        <p14:creationId xmlns:p14="http://schemas.microsoft.com/office/powerpoint/2010/main" val="2576457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11" name="Google Shape;117;p9">
            <a:extLst>
              <a:ext uri="{FF2B5EF4-FFF2-40B4-BE49-F238E27FC236}">
                <a16:creationId xmlns:a16="http://schemas.microsoft.com/office/drawing/2014/main" id="{1B9C0A5D-448D-4E33-ABC8-EF89B40DAD75}"/>
              </a:ext>
            </a:extLst>
          </p:cNvPr>
          <p:cNvSpPr txBox="1"/>
          <p:nvPr/>
        </p:nvSpPr>
        <p:spPr>
          <a:xfrm>
            <a:off x="304486" y="421937"/>
            <a:ext cx="11912601" cy="676920"/>
          </a:xfrm>
          <a:prstGeom prst="rect">
            <a:avLst/>
          </a:prstGeom>
          <a:noFill/>
          <a:ln>
            <a:noFill/>
          </a:ln>
        </p:spPr>
        <p:txBody>
          <a:bodyPr spcFirstLastPara="1" wrap="square" lIns="50800" tIns="50800" rIns="50800" bIns="508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D93E2B"/>
              </a:buClr>
              <a:buSzPts val="4000"/>
              <a:buFont typeface="Times New Roman"/>
              <a:buNone/>
            </a:pPr>
            <a:r>
              <a:rPr lang="en-US" sz="4000" b="0" i="0" u="none" strike="noStrike" cap="none" dirty="0">
                <a:solidFill>
                  <a:srgbClr val="D93E2B"/>
                </a:solidFill>
                <a:latin typeface="Times New Roman"/>
                <a:ea typeface="Times New Roman"/>
                <a:cs typeface="Times New Roman"/>
                <a:sym typeface="Times New Roman"/>
              </a:rPr>
              <a:t>ALGORITHM</a:t>
            </a:r>
            <a:endParaRPr sz="1400" b="0" i="0" u="none" strike="noStrike" cap="none" dirty="0">
              <a:solidFill>
                <a:srgbClr val="000000"/>
              </a:solidFill>
              <a:latin typeface="Arial"/>
              <a:ea typeface="Arial"/>
              <a:cs typeface="Arial"/>
              <a:sym typeface="Arial"/>
            </a:endParaRPr>
          </a:p>
        </p:txBody>
      </p:sp>
      <p:sp>
        <p:nvSpPr>
          <p:cNvPr id="12" name="Google Shape;118;p9">
            <a:extLst>
              <a:ext uri="{FF2B5EF4-FFF2-40B4-BE49-F238E27FC236}">
                <a16:creationId xmlns:a16="http://schemas.microsoft.com/office/drawing/2014/main" id="{92837BAF-7767-4A3F-81A6-8E302CACC851}"/>
              </a:ext>
            </a:extLst>
          </p:cNvPr>
          <p:cNvSpPr txBox="1"/>
          <p:nvPr/>
        </p:nvSpPr>
        <p:spPr>
          <a:xfrm>
            <a:off x="147144" y="1324303"/>
            <a:ext cx="10918805"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74650" algn="l" rtl="0">
              <a:spcBef>
                <a:spcPts val="0"/>
              </a:spcBef>
              <a:spcAft>
                <a:spcPts val="0"/>
              </a:spcAft>
              <a:buSzPts val="2300"/>
              <a:buFont typeface="Times New Roman"/>
              <a:buAutoNum type="arabicPeriod"/>
            </a:pPr>
            <a:r>
              <a:rPr lang="en-US" sz="2300" b="1" dirty="0">
                <a:latin typeface="Times New Roman"/>
                <a:ea typeface="Times New Roman"/>
                <a:cs typeface="Times New Roman"/>
                <a:sym typeface="Times New Roman"/>
              </a:rPr>
              <a:t>Bidirectional LSTM Model Building</a:t>
            </a:r>
            <a:endParaRPr sz="2300" b="1" dirty="0">
              <a:latin typeface="Times New Roman"/>
              <a:ea typeface="Times New Roman"/>
              <a:cs typeface="Times New Roman"/>
              <a:sym typeface="Times New Roman"/>
            </a:endParaRPr>
          </a:p>
        </p:txBody>
      </p:sp>
      <p:sp>
        <p:nvSpPr>
          <p:cNvPr id="7" name="Google Shape;341;p10">
            <a:extLst>
              <a:ext uri="{FF2B5EF4-FFF2-40B4-BE49-F238E27FC236}">
                <a16:creationId xmlns:a16="http://schemas.microsoft.com/office/drawing/2014/main" id="{FEF9CADA-9033-4BC9-AB20-C6F8E5119D51}"/>
              </a:ext>
            </a:extLst>
          </p:cNvPr>
          <p:cNvSpPr txBox="1">
            <a:spLocks/>
          </p:cNvSpPr>
          <p:nvPr/>
        </p:nvSpPr>
        <p:spPr>
          <a:xfrm>
            <a:off x="581192" y="2088328"/>
            <a:ext cx="11029615" cy="38395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accent1"/>
              </a:buClr>
              <a:buSzPts val="1800"/>
              <a:buFont typeface="Noto Sans Symbols"/>
              <a:buNone/>
              <a:defRPr sz="1800" b="0" i="0" u="none" strike="noStrike" cap="none">
                <a:solidFill>
                  <a:srgbClr val="3F3F3F"/>
                </a:solidFill>
                <a:latin typeface="Century Gothic"/>
                <a:ea typeface="Century Gothic"/>
                <a:cs typeface="Century Gothic"/>
                <a:sym typeface="Century Gothic"/>
              </a:defRPr>
            </a:lvl1pPr>
            <a:lvl2pPr marL="914400" marR="0" lvl="1" indent="-330200" algn="l" rtl="0">
              <a:lnSpc>
                <a:spcPct val="100000"/>
              </a:lnSpc>
              <a:spcBef>
                <a:spcPts val="1000"/>
              </a:spcBef>
              <a:spcAft>
                <a:spcPts val="0"/>
              </a:spcAft>
              <a:buClr>
                <a:schemeClr val="accent1"/>
              </a:buClr>
              <a:buSzPts val="18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lnSpc>
                <a:spcPct val="100000"/>
              </a:lnSpc>
              <a:spcBef>
                <a:spcPts val="1000"/>
              </a:spcBef>
              <a:spcAft>
                <a:spcPts val="0"/>
              </a:spcAft>
              <a:buClr>
                <a:schemeClr val="accent1"/>
              </a:buClr>
              <a:buSzPts val="18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pPr marL="342900">
              <a:spcBef>
                <a:spcPts val="0"/>
              </a:spcBef>
              <a:buSzPts val="1700"/>
              <a:buFont typeface="Noto Sans Symbols"/>
              <a:buChar char="▪"/>
            </a:pPr>
            <a:r>
              <a:rPr lang="en-US" sz="1800" b="1" dirty="0">
                <a:latin typeface="Times New Roman"/>
                <a:ea typeface="Times New Roman"/>
                <a:cs typeface="Times New Roman"/>
                <a:sym typeface="Times New Roman"/>
              </a:rPr>
              <a:t>Bidirectional LSTM</a:t>
            </a:r>
            <a:r>
              <a:rPr lang="en-US" sz="1700" b="1" dirty="0">
                <a:latin typeface="Times New Roman" panose="02020603050405020304" pitchFamily="18" charset="0"/>
                <a:ea typeface="Gill Sans"/>
                <a:cs typeface="Times New Roman" panose="02020603050405020304" pitchFamily="18" charset="0"/>
                <a:sym typeface="Gill Sans"/>
              </a:rPr>
              <a:t> Algorithm is used to Build the Chatbot</a:t>
            </a:r>
          </a:p>
          <a:p>
            <a:pPr marL="342900">
              <a:buSzPts val="1700"/>
              <a:buFont typeface="Noto Sans Symbols"/>
              <a:buChar char="▪"/>
            </a:pPr>
            <a:r>
              <a:rPr lang="en-US" sz="1800" b="1" dirty="0">
                <a:latin typeface="Times New Roman"/>
                <a:ea typeface="Times New Roman"/>
                <a:cs typeface="Times New Roman"/>
                <a:sym typeface="Times New Roman"/>
              </a:rPr>
              <a:t>Bidirectional LSTM</a:t>
            </a:r>
            <a:r>
              <a:rPr lang="en-US" sz="1700" b="1" dirty="0">
                <a:latin typeface="Times New Roman" panose="02020603050405020304" pitchFamily="18" charset="0"/>
                <a:ea typeface="Gill Sans"/>
                <a:cs typeface="Times New Roman" panose="02020603050405020304" pitchFamily="18" charset="0"/>
                <a:sym typeface="Gill Sans"/>
              </a:rPr>
              <a:t> </a:t>
            </a:r>
            <a:r>
              <a:rPr lang="en-US" sz="1700" b="1" dirty="0" err="1">
                <a:latin typeface="Times New Roman" panose="02020603050405020304" pitchFamily="18" charset="0"/>
                <a:ea typeface="Gill Sans"/>
                <a:cs typeface="Times New Roman" panose="02020603050405020304" pitchFamily="18" charset="0"/>
                <a:sym typeface="Gill Sans"/>
              </a:rPr>
              <a:t>layesr</a:t>
            </a:r>
            <a:r>
              <a:rPr lang="en-US" sz="1700" b="1" dirty="0">
                <a:latin typeface="Times New Roman" panose="02020603050405020304" pitchFamily="18" charset="0"/>
                <a:ea typeface="Gill Sans"/>
                <a:cs typeface="Times New Roman" panose="02020603050405020304" pitchFamily="18" charset="0"/>
                <a:sym typeface="Gill Sans"/>
              </a:rPr>
              <a:t> is added with 100X2 neurons and output layer contains number of neurons equal to number of intents to predict output intent with </a:t>
            </a:r>
            <a:r>
              <a:rPr lang="en-US" sz="1700" b="1" dirty="0" err="1">
                <a:latin typeface="Times New Roman" panose="02020603050405020304" pitchFamily="18" charset="0"/>
                <a:ea typeface="Gill Sans"/>
                <a:cs typeface="Times New Roman" panose="02020603050405020304" pitchFamily="18" charset="0"/>
                <a:sym typeface="Gill Sans"/>
              </a:rPr>
              <a:t>softmax</a:t>
            </a:r>
            <a:r>
              <a:rPr lang="en-US" sz="1700" b="1" dirty="0">
                <a:latin typeface="Times New Roman" panose="02020603050405020304" pitchFamily="18" charset="0"/>
                <a:ea typeface="Gill Sans"/>
                <a:cs typeface="Times New Roman" panose="02020603050405020304" pitchFamily="18" charset="0"/>
                <a:sym typeface="Gill Sans"/>
              </a:rPr>
              <a:t>.</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Adam is used as an optimizer.</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The model is executed up to 50 epochs with a batch size of 5.</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Results</a:t>
            </a:r>
          </a:p>
          <a:p>
            <a:pPr marL="800100" lvl="1">
              <a:buSzPts val="1700"/>
              <a:buFont typeface="Noto Sans Symbols"/>
              <a:buChar char="▪"/>
            </a:pPr>
            <a:r>
              <a:rPr lang="en-US" sz="1800" b="1" dirty="0">
                <a:latin typeface="Times New Roman" panose="02020603050405020304" pitchFamily="18" charset="0"/>
                <a:ea typeface="Gill Sans"/>
                <a:cs typeface="Times New Roman" panose="02020603050405020304" pitchFamily="18" charset="0"/>
                <a:sym typeface="Gill Sans"/>
              </a:rPr>
              <a:t>Accuracy is 1.00</a:t>
            </a:r>
          </a:p>
          <a:p>
            <a:pPr marL="800100" lvl="1">
              <a:buSzPts val="1700"/>
              <a:buFont typeface="Noto Sans Symbols"/>
              <a:buChar char="▪"/>
            </a:pPr>
            <a:r>
              <a:rPr lang="en-US" sz="1800" b="1" dirty="0">
                <a:latin typeface="Times New Roman" panose="02020603050405020304" pitchFamily="18" charset="0"/>
                <a:ea typeface="Gill Sans"/>
                <a:cs typeface="Times New Roman" panose="02020603050405020304" pitchFamily="18" charset="0"/>
                <a:sym typeface="Gill Sans"/>
              </a:rPr>
              <a:t>Loss is 0.0062</a:t>
            </a:r>
          </a:p>
          <a:p>
            <a:pPr marL="800100" lvl="1">
              <a:buSzPts val="1700"/>
              <a:buFont typeface="Noto Sans Symbols"/>
              <a:buChar char="▪"/>
            </a:pPr>
            <a:r>
              <a:rPr lang="en-US" sz="1800" b="1" dirty="0" err="1">
                <a:latin typeface="Times New Roman" panose="02020603050405020304" pitchFamily="18" charset="0"/>
                <a:ea typeface="Gill Sans"/>
                <a:cs typeface="Times New Roman" panose="02020603050405020304" pitchFamily="18" charset="0"/>
                <a:sym typeface="Gill Sans"/>
              </a:rPr>
              <a:t>Val_Accuracy</a:t>
            </a:r>
            <a:r>
              <a:rPr lang="en-US" sz="1800" b="1" dirty="0">
                <a:latin typeface="Times New Roman" panose="02020603050405020304" pitchFamily="18" charset="0"/>
                <a:ea typeface="Gill Sans"/>
                <a:cs typeface="Times New Roman" panose="02020603050405020304" pitchFamily="18" charset="0"/>
                <a:sym typeface="Gill Sans"/>
              </a:rPr>
              <a:t> is 0.2258</a:t>
            </a:r>
          </a:p>
          <a:p>
            <a:pPr marL="800100" lvl="1">
              <a:buSzPts val="1700"/>
              <a:buFont typeface="Noto Sans Symbols"/>
              <a:buChar char="▪"/>
            </a:pPr>
            <a:r>
              <a:rPr lang="en-US" sz="1800" b="1" dirty="0" err="1">
                <a:latin typeface="Times New Roman" panose="02020603050405020304" pitchFamily="18" charset="0"/>
                <a:ea typeface="Gill Sans"/>
                <a:cs typeface="Times New Roman" panose="02020603050405020304" pitchFamily="18" charset="0"/>
                <a:sym typeface="Gill Sans"/>
              </a:rPr>
              <a:t>Val_loss</a:t>
            </a:r>
            <a:r>
              <a:rPr lang="en-US" sz="1800" b="1" dirty="0">
                <a:latin typeface="Times New Roman" panose="02020603050405020304" pitchFamily="18" charset="0"/>
                <a:ea typeface="Gill Sans"/>
                <a:cs typeface="Times New Roman" panose="02020603050405020304" pitchFamily="18" charset="0"/>
                <a:sym typeface="Gill Sans"/>
              </a:rPr>
              <a:t>: 4.8577</a:t>
            </a:r>
          </a:p>
          <a:p>
            <a:pPr marL="342900" indent="-234950">
              <a:buSzPts val="1700"/>
            </a:pPr>
            <a:endParaRPr lang="en-US" sz="1700" b="1" dirty="0">
              <a:latin typeface="Times New Roman" panose="02020603050405020304" pitchFamily="18" charset="0"/>
              <a:ea typeface="Gill Sans"/>
              <a:cs typeface="Times New Roman" panose="02020603050405020304" pitchFamily="18" charset="0"/>
              <a:sym typeface="Gill Sans"/>
            </a:endParaRPr>
          </a:p>
        </p:txBody>
      </p:sp>
    </p:spTree>
    <p:extLst>
      <p:ext uri="{BB962C8B-B14F-4D97-AF65-F5344CB8AC3E}">
        <p14:creationId xmlns:p14="http://schemas.microsoft.com/office/powerpoint/2010/main" val="2902896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5" name="Google Shape;131;g215f6cf9245_0_11">
            <a:extLst>
              <a:ext uri="{FF2B5EF4-FFF2-40B4-BE49-F238E27FC236}">
                <a16:creationId xmlns:a16="http://schemas.microsoft.com/office/drawing/2014/main" id="{400F4CFC-38A7-43E1-97FA-9D96D2AF5202}"/>
              </a:ext>
            </a:extLst>
          </p:cNvPr>
          <p:cNvSpPr txBox="1"/>
          <p:nvPr/>
        </p:nvSpPr>
        <p:spPr>
          <a:xfrm>
            <a:off x="546099" y="537840"/>
            <a:ext cx="11912700" cy="6567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D93E2B"/>
              </a:buClr>
              <a:buSzPts val="4000"/>
              <a:buFont typeface="Times New Roman"/>
              <a:buNone/>
            </a:pPr>
            <a:r>
              <a:rPr lang="en-US" sz="4000" b="0" i="0" u="none" strike="noStrike" cap="none" dirty="0">
                <a:solidFill>
                  <a:srgbClr val="D93E2B"/>
                </a:solidFill>
                <a:latin typeface="Times New Roman"/>
                <a:ea typeface="Times New Roman"/>
                <a:cs typeface="Times New Roman"/>
                <a:sym typeface="Times New Roman"/>
              </a:rPr>
              <a:t>ALGORITHM</a:t>
            </a:r>
            <a:endParaRPr sz="1400" b="0" i="0" u="none" strike="noStrike" cap="none" dirty="0">
              <a:solidFill>
                <a:srgbClr val="000000"/>
              </a:solidFill>
              <a:latin typeface="Arial"/>
              <a:ea typeface="Arial"/>
              <a:cs typeface="Arial"/>
              <a:sym typeface="Arial"/>
            </a:endParaRPr>
          </a:p>
        </p:txBody>
      </p:sp>
      <p:sp>
        <p:nvSpPr>
          <p:cNvPr id="6" name="Google Shape;132;g215f6cf9245_0_11">
            <a:extLst>
              <a:ext uri="{FF2B5EF4-FFF2-40B4-BE49-F238E27FC236}">
                <a16:creationId xmlns:a16="http://schemas.microsoft.com/office/drawing/2014/main" id="{7FA47C65-0C8E-4B5A-978B-03042848B1D9}"/>
              </a:ext>
            </a:extLst>
          </p:cNvPr>
          <p:cNvSpPr txBox="1"/>
          <p:nvPr/>
        </p:nvSpPr>
        <p:spPr>
          <a:xfrm>
            <a:off x="313287" y="1083701"/>
            <a:ext cx="12378300" cy="275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dirty="0">
                <a:latin typeface="Times New Roman"/>
                <a:ea typeface="Times New Roman"/>
                <a:cs typeface="Times New Roman"/>
                <a:sym typeface="Times New Roman"/>
              </a:rPr>
              <a:t>3.	GRU</a:t>
            </a:r>
            <a:endParaRPr sz="2300" b="1" dirty="0">
              <a:latin typeface="Times New Roman"/>
              <a:ea typeface="Times New Roman"/>
              <a:cs typeface="Times New Roman"/>
              <a:sym typeface="Times New Roman"/>
            </a:endParaRPr>
          </a:p>
          <a:p>
            <a:pPr marL="457200" lvl="0" indent="0" algn="l" rtl="0">
              <a:spcBef>
                <a:spcPts val="0"/>
              </a:spcBef>
              <a:spcAft>
                <a:spcPts val="0"/>
              </a:spcAft>
              <a:buNone/>
            </a:pPr>
            <a:r>
              <a:rPr lang="en-US" sz="2400" dirty="0">
                <a:latin typeface="Times New Roman"/>
                <a:ea typeface="Times New Roman"/>
                <a:cs typeface="Times New Roman"/>
                <a:sym typeface="Times New Roman"/>
              </a:rPr>
              <a:t>GRUs are very similar to Long Short Term Memory(LSTM). Just like LSTM, GRU uses gates to control the flow of information. They are relatively new as compared to LSTM. This is the reason they offer some improvement over LSTM and have simpler architecture.</a:t>
            </a:r>
            <a:endParaRPr sz="2400" dirty="0">
              <a:latin typeface="Times New Roman"/>
              <a:ea typeface="Times New Roman"/>
              <a:cs typeface="Times New Roman"/>
              <a:sym typeface="Times New Roman"/>
            </a:endParaRPr>
          </a:p>
          <a:p>
            <a:pPr marL="457200" lvl="0" indent="0" algn="l" rtl="0">
              <a:spcBef>
                <a:spcPts val="0"/>
              </a:spcBef>
              <a:spcAft>
                <a:spcPts val="0"/>
              </a:spcAft>
              <a:buNone/>
            </a:pPr>
            <a:r>
              <a:rPr lang="en-US" sz="2400" dirty="0">
                <a:latin typeface="Times New Roman"/>
                <a:ea typeface="Times New Roman"/>
                <a:cs typeface="Times New Roman"/>
                <a:sym typeface="Times New Roman"/>
              </a:rPr>
              <a:t>Another Interesting thing about  GRU is that, unlike LSTM, it does not have a separate cell state (Ct). It only has a hidden state(</a:t>
            </a:r>
            <a:r>
              <a:rPr lang="en-US" sz="2400" dirty="0" err="1">
                <a:latin typeface="Times New Roman"/>
                <a:ea typeface="Times New Roman"/>
                <a:cs typeface="Times New Roman"/>
                <a:sym typeface="Times New Roman"/>
              </a:rPr>
              <a:t>Ht</a:t>
            </a:r>
            <a:r>
              <a:rPr lang="en-US" sz="2400" dirty="0">
                <a:latin typeface="Times New Roman"/>
                <a:ea typeface="Times New Roman"/>
                <a:cs typeface="Times New Roman"/>
                <a:sym typeface="Times New Roman"/>
              </a:rPr>
              <a:t>). Due to the simpler architecture, GRUs are faster to train.</a:t>
            </a:r>
            <a:endParaRPr sz="1350" dirty="0">
              <a:solidFill>
                <a:srgbClr val="222222"/>
              </a:solidFill>
              <a:highlight>
                <a:srgbClr val="FFFFFF"/>
              </a:highlight>
            </a:endParaRPr>
          </a:p>
        </p:txBody>
      </p:sp>
      <p:pic>
        <p:nvPicPr>
          <p:cNvPr id="7" name="Google Shape;133;g215f6cf9245_0_11">
            <a:extLst>
              <a:ext uri="{FF2B5EF4-FFF2-40B4-BE49-F238E27FC236}">
                <a16:creationId xmlns:a16="http://schemas.microsoft.com/office/drawing/2014/main" id="{63DB020F-BF10-4D79-8620-E55D95058D59}"/>
              </a:ext>
            </a:extLst>
          </p:cNvPr>
          <p:cNvPicPr preferRelativeResize="0"/>
          <p:nvPr/>
        </p:nvPicPr>
        <p:blipFill>
          <a:blip r:embed="rId3">
            <a:alphaModFix/>
          </a:blip>
          <a:stretch>
            <a:fillRect/>
          </a:stretch>
        </p:blipFill>
        <p:spPr>
          <a:xfrm>
            <a:off x="3030248" y="3615559"/>
            <a:ext cx="5714360" cy="3067062"/>
          </a:xfrm>
          <a:prstGeom prst="rect">
            <a:avLst/>
          </a:prstGeom>
          <a:noFill/>
          <a:ln>
            <a:noFill/>
          </a:ln>
        </p:spPr>
      </p:pic>
    </p:spTree>
    <p:extLst>
      <p:ext uri="{BB962C8B-B14F-4D97-AF65-F5344CB8AC3E}">
        <p14:creationId xmlns:p14="http://schemas.microsoft.com/office/powerpoint/2010/main" val="154556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
          <p:cNvSpPr txBox="1">
            <a:spLocks noGrp="1"/>
          </p:cNvSpPr>
          <p:nvPr>
            <p:ph type="title"/>
          </p:nvPr>
        </p:nvSpPr>
        <p:spPr>
          <a:xfrm>
            <a:off x="581192" y="630238"/>
            <a:ext cx="3475915" cy="532671"/>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262626"/>
              </a:buClr>
              <a:buSzPct val="100000"/>
              <a:buFont typeface="Century Gothic"/>
              <a:buNone/>
            </a:pPr>
            <a:r>
              <a:rPr lang="en-US"/>
              <a:t>Introduction</a:t>
            </a:r>
            <a:endParaRPr/>
          </a:p>
        </p:txBody>
      </p:sp>
      <p:sp>
        <p:nvSpPr>
          <p:cNvPr id="259" name="Google Shape;259;p2"/>
          <p:cNvSpPr txBox="1">
            <a:spLocks noGrp="1"/>
          </p:cNvSpPr>
          <p:nvPr>
            <p:ph type="body" idx="1"/>
          </p:nvPr>
        </p:nvSpPr>
        <p:spPr>
          <a:xfrm>
            <a:off x="581192" y="1162909"/>
            <a:ext cx="3475915" cy="5210459"/>
          </a:xfrm>
          <a:prstGeom prst="rect">
            <a:avLst/>
          </a:prstGeom>
          <a:noFill/>
          <a:ln>
            <a:noFill/>
          </a:ln>
        </p:spPr>
        <p:txBody>
          <a:bodyPr spcFirstLastPara="1" wrap="square" lIns="91425" tIns="45700" rIns="91425" bIns="45700" anchor="t" anchorCtr="0">
            <a:normAutofit fontScale="92500" lnSpcReduction="10000"/>
          </a:bodyPr>
          <a:lstStyle/>
          <a:p>
            <a:pPr marL="285750" lvl="0" indent="-285773" algn="just" rtl="0">
              <a:lnSpc>
                <a:spcPct val="80000"/>
              </a:lnSpc>
              <a:spcBef>
                <a:spcPts val="0"/>
              </a:spcBef>
              <a:spcAft>
                <a:spcPts val="0"/>
              </a:spcAft>
              <a:buClr>
                <a:srgbClr val="000000"/>
              </a:buClr>
              <a:buSzPct val="75000"/>
              <a:buFont typeface="Noto Sans Symbols"/>
              <a:buChar char="▪"/>
            </a:pPr>
            <a:r>
              <a:rPr lang="en-US" sz="1500">
                <a:solidFill>
                  <a:srgbClr val="000000"/>
                </a:solidFill>
              </a:rPr>
              <a:t>The healthcare sector is one of the largest focus areas in the world today. Individuals are becoming increasingly susceptible to lifestyle diseases. </a:t>
            </a:r>
            <a:endParaRPr/>
          </a:p>
          <a:p>
            <a:pPr marL="285750" lvl="0" indent="-285773" algn="just" rtl="0">
              <a:lnSpc>
                <a:spcPct val="80000"/>
              </a:lnSpc>
              <a:spcBef>
                <a:spcPts val="2200"/>
              </a:spcBef>
              <a:spcAft>
                <a:spcPts val="0"/>
              </a:spcAft>
              <a:buClr>
                <a:srgbClr val="000000"/>
              </a:buClr>
              <a:buSzPct val="75000"/>
              <a:buFont typeface="Noto Sans Symbols"/>
              <a:buChar char="▪"/>
            </a:pPr>
            <a:r>
              <a:rPr lang="en-US" sz="1500">
                <a:solidFill>
                  <a:srgbClr val="000000"/>
                </a:solidFill>
              </a:rPr>
              <a:t>Early diagnosis and treatment of diseases becomes a key factor in this regard. The solution is adopting healthcare chatbots. </a:t>
            </a:r>
            <a:endParaRPr sz="1500">
              <a:solidFill>
                <a:srgbClr val="000000"/>
              </a:solidFill>
            </a:endParaRPr>
          </a:p>
          <a:p>
            <a:pPr marL="285750" lvl="0" indent="-285773" algn="just" rtl="0">
              <a:lnSpc>
                <a:spcPct val="80000"/>
              </a:lnSpc>
              <a:spcBef>
                <a:spcPts val="2200"/>
              </a:spcBef>
              <a:spcAft>
                <a:spcPts val="0"/>
              </a:spcAft>
              <a:buClr>
                <a:srgbClr val="000000"/>
              </a:buClr>
              <a:buSzPct val="75000"/>
              <a:buFont typeface="Noto Sans Symbols"/>
              <a:buChar char="▪"/>
            </a:pPr>
            <a:r>
              <a:rPr lang="en-US" sz="1500">
                <a:solidFill>
                  <a:srgbClr val="000000"/>
                </a:solidFill>
              </a:rPr>
              <a:t>Today there is an epoch of Artificial Intelligence. The science behind human thinking and acting developed by psychologists and philosophers, welcomed by technological experts with robust sophistication developed the science of Artificial Intelligence. </a:t>
            </a:r>
            <a:endParaRPr sz="1500">
              <a:solidFill>
                <a:srgbClr val="000000"/>
              </a:solidFill>
            </a:endParaRPr>
          </a:p>
          <a:p>
            <a:pPr marL="285750" lvl="0" indent="-285773" algn="just" rtl="0">
              <a:lnSpc>
                <a:spcPct val="80000"/>
              </a:lnSpc>
              <a:spcBef>
                <a:spcPts val="2200"/>
              </a:spcBef>
              <a:spcAft>
                <a:spcPts val="0"/>
              </a:spcAft>
              <a:buClr>
                <a:srgbClr val="000000"/>
              </a:buClr>
              <a:buSzPct val="75000"/>
              <a:buFont typeface="Noto Sans Symbols"/>
              <a:buChar char="▪"/>
            </a:pPr>
            <a:r>
              <a:rPr lang="en-US" sz="1500">
                <a:solidFill>
                  <a:srgbClr val="000000"/>
                </a:solidFill>
              </a:rPr>
              <a:t>Natural Language conversational entities powered by AI, called Chatbots are the main focus of this study. They are very much popular these days because of various success stories and controversies created, including Amazon’s ALEXA, Apple’s SIRI and Microsoft’s TAY.</a:t>
            </a:r>
            <a:endParaRPr sz="1500">
              <a:solidFill>
                <a:srgbClr val="000000"/>
              </a:solidFill>
            </a:endParaRPr>
          </a:p>
        </p:txBody>
      </p:sp>
      <p:pic>
        <p:nvPicPr>
          <p:cNvPr id="260" name="Google Shape;260;p2" descr="doctor talking to patient"/>
          <p:cNvPicPr preferRelativeResize="0">
            <a:picLocks noGrp="1"/>
          </p:cNvPicPr>
          <p:nvPr>
            <p:ph type="pic" idx="2"/>
          </p:nvPr>
        </p:nvPicPr>
        <p:blipFill rotWithShape="1">
          <a:blip r:embed="rId3">
            <a:alphaModFix/>
          </a:blip>
          <a:srcRect l="16416" r="16416"/>
          <a:stretch/>
        </p:blipFill>
        <p:spPr>
          <a:xfrm>
            <a:off x="4241800" y="630936"/>
            <a:ext cx="7504113" cy="3520440"/>
          </a:xfrm>
          <a:prstGeom prst="rect">
            <a:avLst/>
          </a:prstGeom>
          <a:solidFill>
            <a:schemeClr val="accent2"/>
          </a:solidFill>
          <a:ln>
            <a:noFill/>
          </a:ln>
        </p:spPr>
      </p:pic>
      <p:pic>
        <p:nvPicPr>
          <p:cNvPr id="261" name="Google Shape;261;p2" descr="A doctor with his arms crossed"/>
          <p:cNvPicPr preferRelativeResize="0">
            <a:picLocks noGrp="1"/>
          </p:cNvPicPr>
          <p:nvPr>
            <p:ph type="pic" idx="3"/>
          </p:nvPr>
        </p:nvPicPr>
        <p:blipFill rotWithShape="1">
          <a:blip r:embed="rId4">
            <a:alphaModFix/>
          </a:blip>
          <a:srcRect l="63" r="63"/>
          <a:stretch/>
        </p:blipFill>
        <p:spPr>
          <a:xfrm>
            <a:off x="4242816" y="4234252"/>
            <a:ext cx="3703320" cy="2139696"/>
          </a:xfrm>
          <a:prstGeom prst="rect">
            <a:avLst/>
          </a:prstGeom>
          <a:solidFill>
            <a:schemeClr val="accent2"/>
          </a:solidFill>
          <a:ln>
            <a:noFill/>
          </a:ln>
        </p:spPr>
      </p:pic>
      <p:pic>
        <p:nvPicPr>
          <p:cNvPr id="262" name="Google Shape;262;p2" descr="A smiling doctor with a stethoscope and patient"/>
          <p:cNvPicPr preferRelativeResize="0">
            <a:picLocks noGrp="1"/>
          </p:cNvPicPr>
          <p:nvPr>
            <p:ph type="pic" idx="4"/>
          </p:nvPr>
        </p:nvPicPr>
        <p:blipFill rotWithShape="1">
          <a:blip r:embed="rId5">
            <a:alphaModFix/>
          </a:blip>
          <a:srcRect l="43" r="42"/>
          <a:stretch/>
        </p:blipFill>
        <p:spPr>
          <a:xfrm>
            <a:off x="8046720" y="4233672"/>
            <a:ext cx="3703320" cy="2139696"/>
          </a:xfrm>
          <a:prstGeom prst="rect">
            <a:avLst/>
          </a:prstGeom>
          <a:solidFill>
            <a:schemeClr val="accent2"/>
          </a:solidFill>
          <a:ln>
            <a:noFill/>
          </a:ln>
        </p:spPr>
      </p:pic>
      <p:sp>
        <p:nvSpPr>
          <p:cNvPr id="263" name="Google Shape;263;p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PES UNIVERSITY</a:t>
            </a:r>
            <a:endParaRPr/>
          </a:p>
        </p:txBody>
      </p:sp>
      <p:sp>
        <p:nvSpPr>
          <p:cNvPr id="264" name="Google Shape;264;p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20XX</a:t>
            </a:r>
            <a:endParaRPr/>
          </a:p>
        </p:txBody>
      </p:sp>
      <p:sp>
        <p:nvSpPr>
          <p:cNvPr id="265" name="Google Shape;265;p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11" name="Google Shape;117;p9">
            <a:extLst>
              <a:ext uri="{FF2B5EF4-FFF2-40B4-BE49-F238E27FC236}">
                <a16:creationId xmlns:a16="http://schemas.microsoft.com/office/drawing/2014/main" id="{1B9C0A5D-448D-4E33-ABC8-EF89B40DAD75}"/>
              </a:ext>
            </a:extLst>
          </p:cNvPr>
          <p:cNvSpPr txBox="1"/>
          <p:nvPr/>
        </p:nvSpPr>
        <p:spPr>
          <a:xfrm>
            <a:off x="304486" y="421937"/>
            <a:ext cx="11912601" cy="676920"/>
          </a:xfrm>
          <a:prstGeom prst="rect">
            <a:avLst/>
          </a:prstGeom>
          <a:noFill/>
          <a:ln>
            <a:noFill/>
          </a:ln>
        </p:spPr>
        <p:txBody>
          <a:bodyPr spcFirstLastPara="1" wrap="square" lIns="50800" tIns="50800" rIns="50800" bIns="508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D93E2B"/>
              </a:buClr>
              <a:buSzPts val="4000"/>
              <a:buFont typeface="Times New Roman"/>
              <a:buNone/>
            </a:pPr>
            <a:r>
              <a:rPr lang="en-US" sz="4000" b="0" i="0" u="none" strike="noStrike" cap="none" dirty="0">
                <a:solidFill>
                  <a:srgbClr val="D93E2B"/>
                </a:solidFill>
                <a:latin typeface="Times New Roman"/>
                <a:ea typeface="Times New Roman"/>
                <a:cs typeface="Times New Roman"/>
                <a:sym typeface="Times New Roman"/>
              </a:rPr>
              <a:t>ALGORITHM</a:t>
            </a:r>
            <a:endParaRPr sz="1400" b="0" i="0" u="none" strike="noStrike" cap="none" dirty="0">
              <a:solidFill>
                <a:srgbClr val="000000"/>
              </a:solidFill>
              <a:latin typeface="Arial"/>
              <a:ea typeface="Arial"/>
              <a:cs typeface="Arial"/>
              <a:sym typeface="Arial"/>
            </a:endParaRPr>
          </a:p>
        </p:txBody>
      </p:sp>
      <p:sp>
        <p:nvSpPr>
          <p:cNvPr id="12" name="Google Shape;118;p9">
            <a:extLst>
              <a:ext uri="{FF2B5EF4-FFF2-40B4-BE49-F238E27FC236}">
                <a16:creationId xmlns:a16="http://schemas.microsoft.com/office/drawing/2014/main" id="{92837BAF-7767-4A3F-81A6-8E302CACC851}"/>
              </a:ext>
            </a:extLst>
          </p:cNvPr>
          <p:cNvSpPr txBox="1"/>
          <p:nvPr/>
        </p:nvSpPr>
        <p:spPr>
          <a:xfrm>
            <a:off x="147144" y="1324303"/>
            <a:ext cx="10918805"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74650" algn="l" rtl="0">
              <a:spcBef>
                <a:spcPts val="0"/>
              </a:spcBef>
              <a:spcAft>
                <a:spcPts val="0"/>
              </a:spcAft>
              <a:buSzPts val="2300"/>
              <a:buFont typeface="Times New Roman"/>
              <a:buAutoNum type="arabicPeriod"/>
            </a:pPr>
            <a:r>
              <a:rPr lang="en-US" sz="2300" b="1" dirty="0">
                <a:latin typeface="Times New Roman"/>
                <a:ea typeface="Times New Roman"/>
                <a:cs typeface="Times New Roman"/>
                <a:sym typeface="Times New Roman"/>
              </a:rPr>
              <a:t>GRU Model Building</a:t>
            </a:r>
            <a:endParaRPr sz="2300" b="1" dirty="0">
              <a:latin typeface="Times New Roman"/>
              <a:ea typeface="Times New Roman"/>
              <a:cs typeface="Times New Roman"/>
              <a:sym typeface="Times New Roman"/>
            </a:endParaRPr>
          </a:p>
        </p:txBody>
      </p:sp>
      <p:sp>
        <p:nvSpPr>
          <p:cNvPr id="7" name="Google Shape;341;p10">
            <a:extLst>
              <a:ext uri="{FF2B5EF4-FFF2-40B4-BE49-F238E27FC236}">
                <a16:creationId xmlns:a16="http://schemas.microsoft.com/office/drawing/2014/main" id="{FEF9CADA-9033-4BC9-AB20-C6F8E5119D51}"/>
              </a:ext>
            </a:extLst>
          </p:cNvPr>
          <p:cNvSpPr txBox="1">
            <a:spLocks/>
          </p:cNvSpPr>
          <p:nvPr/>
        </p:nvSpPr>
        <p:spPr>
          <a:xfrm>
            <a:off x="581192" y="2088328"/>
            <a:ext cx="11029615" cy="38395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accent1"/>
              </a:buClr>
              <a:buSzPts val="1800"/>
              <a:buFont typeface="Noto Sans Symbols"/>
              <a:buNone/>
              <a:defRPr sz="1800" b="0" i="0" u="none" strike="noStrike" cap="none">
                <a:solidFill>
                  <a:srgbClr val="3F3F3F"/>
                </a:solidFill>
                <a:latin typeface="Century Gothic"/>
                <a:ea typeface="Century Gothic"/>
                <a:cs typeface="Century Gothic"/>
                <a:sym typeface="Century Gothic"/>
              </a:defRPr>
            </a:lvl1pPr>
            <a:lvl2pPr marL="914400" marR="0" lvl="1" indent="-330200" algn="l" rtl="0">
              <a:lnSpc>
                <a:spcPct val="100000"/>
              </a:lnSpc>
              <a:spcBef>
                <a:spcPts val="1000"/>
              </a:spcBef>
              <a:spcAft>
                <a:spcPts val="0"/>
              </a:spcAft>
              <a:buClr>
                <a:schemeClr val="accent1"/>
              </a:buClr>
              <a:buSzPts val="18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lnSpc>
                <a:spcPct val="100000"/>
              </a:lnSpc>
              <a:spcBef>
                <a:spcPts val="1000"/>
              </a:spcBef>
              <a:spcAft>
                <a:spcPts val="0"/>
              </a:spcAft>
              <a:buClr>
                <a:schemeClr val="accent1"/>
              </a:buClr>
              <a:buSzPts val="18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pPr marL="342900">
              <a:spcBef>
                <a:spcPts val="0"/>
              </a:spcBef>
              <a:buSzPts val="1700"/>
              <a:buFont typeface="Noto Sans Symbols"/>
              <a:buChar char="▪"/>
            </a:pPr>
            <a:r>
              <a:rPr lang="en-US" sz="1800" b="1" dirty="0">
                <a:latin typeface="Times New Roman"/>
                <a:ea typeface="Times New Roman"/>
                <a:cs typeface="Times New Roman"/>
                <a:sym typeface="Times New Roman"/>
              </a:rPr>
              <a:t>GRU </a:t>
            </a:r>
            <a:r>
              <a:rPr lang="en-US" sz="1700" b="1" dirty="0">
                <a:latin typeface="Times New Roman" panose="02020603050405020304" pitchFamily="18" charset="0"/>
                <a:ea typeface="Gill Sans"/>
                <a:cs typeface="Times New Roman" panose="02020603050405020304" pitchFamily="18" charset="0"/>
                <a:sym typeface="Gill Sans"/>
              </a:rPr>
              <a:t>Algorithm is used to Build the Chatbot</a:t>
            </a:r>
          </a:p>
          <a:p>
            <a:pPr marL="342900">
              <a:buSzPts val="1700"/>
              <a:buFont typeface="Noto Sans Symbols"/>
              <a:buChar char="▪"/>
            </a:pPr>
            <a:r>
              <a:rPr lang="en-US" sz="1800" b="1" dirty="0">
                <a:latin typeface="Times New Roman"/>
                <a:ea typeface="Times New Roman"/>
                <a:cs typeface="Times New Roman"/>
                <a:sym typeface="Times New Roman"/>
              </a:rPr>
              <a:t>GRU </a:t>
            </a:r>
            <a:r>
              <a:rPr lang="en-US" sz="1700" b="1" dirty="0" err="1">
                <a:latin typeface="Times New Roman" panose="02020603050405020304" pitchFamily="18" charset="0"/>
                <a:ea typeface="Gill Sans"/>
                <a:cs typeface="Times New Roman" panose="02020603050405020304" pitchFamily="18" charset="0"/>
                <a:sym typeface="Gill Sans"/>
              </a:rPr>
              <a:t>layesr</a:t>
            </a:r>
            <a:r>
              <a:rPr lang="en-US" sz="1700" b="1" dirty="0">
                <a:latin typeface="Times New Roman" panose="02020603050405020304" pitchFamily="18" charset="0"/>
                <a:ea typeface="Gill Sans"/>
                <a:cs typeface="Times New Roman" panose="02020603050405020304" pitchFamily="18" charset="0"/>
                <a:sym typeface="Gill Sans"/>
              </a:rPr>
              <a:t> is added with 100 neurons and output layer contains number of neurons equal to number of intents to predict output intent with </a:t>
            </a:r>
            <a:r>
              <a:rPr lang="en-US" sz="1700" b="1" dirty="0" err="1">
                <a:latin typeface="Times New Roman" panose="02020603050405020304" pitchFamily="18" charset="0"/>
                <a:ea typeface="Gill Sans"/>
                <a:cs typeface="Times New Roman" panose="02020603050405020304" pitchFamily="18" charset="0"/>
                <a:sym typeface="Gill Sans"/>
              </a:rPr>
              <a:t>softmax</a:t>
            </a:r>
            <a:r>
              <a:rPr lang="en-US" sz="1700" b="1" dirty="0">
                <a:latin typeface="Times New Roman" panose="02020603050405020304" pitchFamily="18" charset="0"/>
                <a:ea typeface="Gill Sans"/>
                <a:cs typeface="Times New Roman" panose="02020603050405020304" pitchFamily="18" charset="0"/>
                <a:sym typeface="Gill Sans"/>
              </a:rPr>
              <a:t>.</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Adam is used as an optimizer.</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The model is executed up to 50 epochs with a batch size of 5.</a:t>
            </a:r>
          </a:p>
          <a:p>
            <a:pPr marL="342900">
              <a:buSzPts val="1700"/>
              <a:buFont typeface="Noto Sans Symbols"/>
              <a:buChar char="▪"/>
            </a:pPr>
            <a:r>
              <a:rPr lang="en-US" sz="1700" b="1" dirty="0">
                <a:latin typeface="Times New Roman" panose="02020603050405020304" pitchFamily="18" charset="0"/>
                <a:ea typeface="Gill Sans"/>
                <a:cs typeface="Times New Roman" panose="02020603050405020304" pitchFamily="18" charset="0"/>
                <a:sym typeface="Gill Sans"/>
              </a:rPr>
              <a:t>Results</a:t>
            </a:r>
          </a:p>
          <a:p>
            <a:pPr marL="800100" lvl="1">
              <a:buSzPts val="1700"/>
              <a:buFont typeface="Noto Sans Symbols"/>
              <a:buChar char="▪"/>
            </a:pPr>
            <a:r>
              <a:rPr lang="en-US" sz="1800" b="1" dirty="0">
                <a:latin typeface="Times New Roman" panose="02020603050405020304" pitchFamily="18" charset="0"/>
                <a:ea typeface="Gill Sans"/>
                <a:cs typeface="Times New Roman" panose="02020603050405020304" pitchFamily="18" charset="0"/>
                <a:sym typeface="Gill Sans"/>
              </a:rPr>
              <a:t>Accuracy is 1.00</a:t>
            </a:r>
          </a:p>
          <a:p>
            <a:pPr marL="800100" lvl="1">
              <a:buSzPts val="1700"/>
              <a:buFont typeface="Noto Sans Symbols"/>
              <a:buChar char="▪"/>
            </a:pPr>
            <a:r>
              <a:rPr lang="en-US" sz="1800" b="1" dirty="0">
                <a:latin typeface="Times New Roman" panose="02020603050405020304" pitchFamily="18" charset="0"/>
                <a:ea typeface="Gill Sans"/>
                <a:cs typeface="Times New Roman" panose="02020603050405020304" pitchFamily="18" charset="0"/>
                <a:sym typeface="Gill Sans"/>
              </a:rPr>
              <a:t>Loss is 0.0084</a:t>
            </a:r>
          </a:p>
          <a:p>
            <a:pPr marL="800100" lvl="1">
              <a:buSzPts val="1700"/>
              <a:buFont typeface="Noto Sans Symbols"/>
              <a:buChar char="▪"/>
            </a:pPr>
            <a:r>
              <a:rPr lang="en-US" sz="1800" b="1" dirty="0" err="1">
                <a:latin typeface="Times New Roman" panose="02020603050405020304" pitchFamily="18" charset="0"/>
                <a:ea typeface="Gill Sans"/>
                <a:cs typeface="Times New Roman" panose="02020603050405020304" pitchFamily="18" charset="0"/>
                <a:sym typeface="Gill Sans"/>
              </a:rPr>
              <a:t>Val_Accuracy</a:t>
            </a:r>
            <a:r>
              <a:rPr lang="en-US" sz="1800" b="1" dirty="0">
                <a:latin typeface="Times New Roman" panose="02020603050405020304" pitchFamily="18" charset="0"/>
                <a:ea typeface="Gill Sans"/>
                <a:cs typeface="Times New Roman" panose="02020603050405020304" pitchFamily="18" charset="0"/>
                <a:sym typeface="Gill Sans"/>
              </a:rPr>
              <a:t> is 0.2258</a:t>
            </a:r>
          </a:p>
          <a:p>
            <a:pPr marL="800100" lvl="1">
              <a:buSzPts val="1700"/>
              <a:buFont typeface="Noto Sans Symbols"/>
              <a:buChar char="▪"/>
            </a:pPr>
            <a:r>
              <a:rPr lang="en-US" sz="1800" b="1" dirty="0" err="1">
                <a:latin typeface="Times New Roman" panose="02020603050405020304" pitchFamily="18" charset="0"/>
                <a:ea typeface="Gill Sans"/>
                <a:cs typeface="Times New Roman" panose="02020603050405020304" pitchFamily="18" charset="0"/>
                <a:sym typeface="Gill Sans"/>
              </a:rPr>
              <a:t>Val_loss</a:t>
            </a:r>
            <a:r>
              <a:rPr lang="en-US" sz="1800" b="1" dirty="0">
                <a:latin typeface="Times New Roman" panose="02020603050405020304" pitchFamily="18" charset="0"/>
                <a:ea typeface="Gill Sans"/>
                <a:cs typeface="Times New Roman" panose="02020603050405020304" pitchFamily="18" charset="0"/>
                <a:sym typeface="Gill Sans"/>
              </a:rPr>
              <a:t>: 6.1356</a:t>
            </a:r>
          </a:p>
          <a:p>
            <a:pPr marL="342900" indent="-234950">
              <a:buSzPts val="1700"/>
            </a:pPr>
            <a:endParaRPr lang="en-US" sz="1700" b="1" dirty="0">
              <a:latin typeface="Times New Roman" panose="02020603050405020304" pitchFamily="18" charset="0"/>
              <a:ea typeface="Gill Sans"/>
              <a:cs typeface="Times New Roman" panose="02020603050405020304" pitchFamily="18" charset="0"/>
              <a:sym typeface="Gill Sans"/>
            </a:endParaRPr>
          </a:p>
        </p:txBody>
      </p:sp>
    </p:spTree>
    <p:extLst>
      <p:ext uri="{BB962C8B-B14F-4D97-AF65-F5344CB8AC3E}">
        <p14:creationId xmlns:p14="http://schemas.microsoft.com/office/powerpoint/2010/main" val="235632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11" name="Google Shape;117;p9">
            <a:extLst>
              <a:ext uri="{FF2B5EF4-FFF2-40B4-BE49-F238E27FC236}">
                <a16:creationId xmlns:a16="http://schemas.microsoft.com/office/drawing/2014/main" id="{1B9C0A5D-448D-4E33-ABC8-EF89B40DAD75}"/>
              </a:ext>
            </a:extLst>
          </p:cNvPr>
          <p:cNvSpPr txBox="1"/>
          <p:nvPr/>
        </p:nvSpPr>
        <p:spPr>
          <a:xfrm>
            <a:off x="279399" y="631867"/>
            <a:ext cx="11912601" cy="656590"/>
          </a:xfrm>
          <a:prstGeom prst="rect">
            <a:avLst/>
          </a:prstGeom>
          <a:noFill/>
          <a:ln>
            <a:noFill/>
          </a:ln>
        </p:spPr>
        <p:txBody>
          <a:bodyPr spcFirstLastPara="1" wrap="square" lIns="50800" tIns="50800" rIns="50800" bIns="508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D93E2B"/>
              </a:buClr>
              <a:buSzPts val="4000"/>
              <a:buFont typeface="Times New Roman"/>
              <a:buNone/>
            </a:pPr>
            <a:r>
              <a:rPr lang="en-US" sz="4000" b="0" i="0" u="none" strike="noStrike" cap="none" dirty="0">
                <a:solidFill>
                  <a:srgbClr val="D93E2B"/>
                </a:solidFill>
                <a:latin typeface="Times New Roman"/>
                <a:ea typeface="Times New Roman"/>
                <a:cs typeface="Times New Roman"/>
                <a:sym typeface="Times New Roman"/>
              </a:rPr>
              <a:t>ALGORITHM Comparison</a:t>
            </a:r>
          </a:p>
        </p:txBody>
      </p:sp>
      <p:graphicFrame>
        <p:nvGraphicFramePr>
          <p:cNvPr id="5" name="Table 5">
            <a:extLst>
              <a:ext uri="{FF2B5EF4-FFF2-40B4-BE49-F238E27FC236}">
                <a16:creationId xmlns:a16="http://schemas.microsoft.com/office/drawing/2014/main" id="{9CC61953-BD20-492C-8D16-0CFB378F348B}"/>
              </a:ext>
            </a:extLst>
          </p:cNvPr>
          <p:cNvGraphicFramePr>
            <a:graphicFrameLocks noGrp="1"/>
          </p:cNvGraphicFramePr>
          <p:nvPr>
            <p:extLst>
              <p:ext uri="{D42A27DB-BD31-4B8C-83A1-F6EECF244321}">
                <p14:modId xmlns:p14="http://schemas.microsoft.com/office/powerpoint/2010/main" val="4009322455"/>
              </p:ext>
            </p:extLst>
          </p:nvPr>
        </p:nvGraphicFramePr>
        <p:xfrm>
          <a:off x="1093077" y="1945640"/>
          <a:ext cx="9806153" cy="1854200"/>
        </p:xfrm>
        <a:graphic>
          <a:graphicData uri="http://schemas.openxmlformats.org/drawingml/2006/table">
            <a:tbl>
              <a:tblPr firstRow="1" bandRow="1">
                <a:tableStyleId>{5940675A-B579-460E-94D1-54222C63F5DA}</a:tableStyleId>
              </a:tblPr>
              <a:tblGrid>
                <a:gridCol w="1400879">
                  <a:extLst>
                    <a:ext uri="{9D8B030D-6E8A-4147-A177-3AD203B41FA5}">
                      <a16:colId xmlns:a16="http://schemas.microsoft.com/office/drawing/2014/main" val="1173668467"/>
                    </a:ext>
                  </a:extLst>
                </a:gridCol>
                <a:gridCol w="1400879">
                  <a:extLst>
                    <a:ext uri="{9D8B030D-6E8A-4147-A177-3AD203B41FA5}">
                      <a16:colId xmlns:a16="http://schemas.microsoft.com/office/drawing/2014/main" val="2664324640"/>
                    </a:ext>
                  </a:extLst>
                </a:gridCol>
                <a:gridCol w="1400879">
                  <a:extLst>
                    <a:ext uri="{9D8B030D-6E8A-4147-A177-3AD203B41FA5}">
                      <a16:colId xmlns:a16="http://schemas.microsoft.com/office/drawing/2014/main" val="1130411342"/>
                    </a:ext>
                  </a:extLst>
                </a:gridCol>
                <a:gridCol w="1400879">
                  <a:extLst>
                    <a:ext uri="{9D8B030D-6E8A-4147-A177-3AD203B41FA5}">
                      <a16:colId xmlns:a16="http://schemas.microsoft.com/office/drawing/2014/main" val="4094520586"/>
                    </a:ext>
                  </a:extLst>
                </a:gridCol>
                <a:gridCol w="1400879">
                  <a:extLst>
                    <a:ext uri="{9D8B030D-6E8A-4147-A177-3AD203B41FA5}">
                      <a16:colId xmlns:a16="http://schemas.microsoft.com/office/drawing/2014/main" val="1433556233"/>
                    </a:ext>
                  </a:extLst>
                </a:gridCol>
                <a:gridCol w="1400879">
                  <a:extLst>
                    <a:ext uri="{9D8B030D-6E8A-4147-A177-3AD203B41FA5}">
                      <a16:colId xmlns:a16="http://schemas.microsoft.com/office/drawing/2014/main" val="2073769558"/>
                    </a:ext>
                  </a:extLst>
                </a:gridCol>
                <a:gridCol w="1400879">
                  <a:extLst>
                    <a:ext uri="{9D8B030D-6E8A-4147-A177-3AD203B41FA5}">
                      <a16:colId xmlns:a16="http://schemas.microsoft.com/office/drawing/2014/main" val="987045053"/>
                    </a:ext>
                  </a:extLst>
                </a:gridCol>
              </a:tblGrid>
              <a:tr h="370840">
                <a:tc>
                  <a:txBody>
                    <a:bodyPr/>
                    <a:lstStyle/>
                    <a:p>
                      <a:r>
                        <a:rPr lang="en-IN" dirty="0"/>
                        <a:t>Model</a:t>
                      </a:r>
                    </a:p>
                  </a:txBody>
                  <a:tcPr/>
                </a:tc>
                <a:tc>
                  <a:txBody>
                    <a:bodyPr/>
                    <a:lstStyle/>
                    <a:p>
                      <a:r>
                        <a:rPr lang="en-IN" dirty="0"/>
                        <a:t>Epoch</a:t>
                      </a:r>
                    </a:p>
                  </a:txBody>
                  <a:tcPr/>
                </a:tc>
                <a:tc>
                  <a:txBody>
                    <a:bodyPr/>
                    <a:lstStyle/>
                    <a:p>
                      <a:r>
                        <a:rPr lang="en-IN" dirty="0"/>
                        <a:t>Batch Size</a:t>
                      </a:r>
                    </a:p>
                  </a:txBody>
                  <a:tcPr/>
                </a:tc>
                <a:tc>
                  <a:txBody>
                    <a:bodyPr/>
                    <a:lstStyle/>
                    <a:p>
                      <a:r>
                        <a:rPr lang="en-IN" dirty="0"/>
                        <a:t>Accuracy</a:t>
                      </a:r>
                    </a:p>
                  </a:txBody>
                  <a:tcPr/>
                </a:tc>
                <a:tc>
                  <a:txBody>
                    <a:bodyPr/>
                    <a:lstStyle/>
                    <a:p>
                      <a:r>
                        <a:rPr lang="en-IN" dirty="0"/>
                        <a:t>Loss</a:t>
                      </a:r>
                    </a:p>
                  </a:txBody>
                  <a:tcPr/>
                </a:tc>
                <a:tc>
                  <a:txBody>
                    <a:bodyPr/>
                    <a:lstStyle/>
                    <a:p>
                      <a:r>
                        <a:rPr lang="en-IN" dirty="0" err="1"/>
                        <a:t>Val_Accutacy</a:t>
                      </a:r>
                      <a:endParaRPr lang="en-IN" dirty="0"/>
                    </a:p>
                  </a:txBody>
                  <a:tcPr/>
                </a:tc>
                <a:tc>
                  <a:txBody>
                    <a:bodyPr/>
                    <a:lstStyle/>
                    <a:p>
                      <a:r>
                        <a:rPr lang="en-IN" dirty="0" err="1"/>
                        <a:t>Val_Loss</a:t>
                      </a:r>
                      <a:endParaRPr lang="en-IN" dirty="0"/>
                    </a:p>
                  </a:txBody>
                  <a:tcPr/>
                </a:tc>
                <a:extLst>
                  <a:ext uri="{0D108BD9-81ED-4DB2-BD59-A6C34878D82A}">
                    <a16:rowId xmlns:a16="http://schemas.microsoft.com/office/drawing/2014/main" val="2910817930"/>
                  </a:ext>
                </a:extLst>
              </a:tr>
              <a:tr h="370840">
                <a:tc>
                  <a:txBody>
                    <a:bodyPr/>
                    <a:lstStyle/>
                    <a:p>
                      <a:pPr algn="l" rtl="0" fontAlgn="ctr"/>
                      <a:r>
                        <a:rPr lang="en-IN" sz="1400" b="0" i="0" u="none" strike="noStrike" dirty="0">
                          <a:solidFill>
                            <a:srgbClr val="000000"/>
                          </a:solidFill>
                          <a:effectLst/>
                          <a:latin typeface="Arial" panose="020B0604020202020204" pitchFamily="34" charset="0"/>
                        </a:rPr>
                        <a:t>LSTM</a:t>
                      </a:r>
                    </a:p>
                  </a:txBody>
                  <a:tcPr marL="6350" marR="6350" marT="6350" marB="0" anchor="ctr"/>
                </a:tc>
                <a:tc>
                  <a:txBody>
                    <a:bodyPr/>
                    <a:lstStyle/>
                    <a:p>
                      <a:pPr algn="l" rtl="0" fontAlgn="ctr"/>
                      <a:r>
                        <a:rPr lang="en-IN" sz="1400" b="0" i="0" u="none" strike="noStrike" dirty="0">
                          <a:solidFill>
                            <a:srgbClr val="000000"/>
                          </a:solidFill>
                          <a:effectLst/>
                          <a:latin typeface="Arial" panose="020B0604020202020204" pitchFamily="34" charset="0"/>
                        </a:rPr>
                        <a:t>100</a:t>
                      </a:r>
                    </a:p>
                  </a:txBody>
                  <a:tcPr marL="6350" marR="6350" marT="6350" marB="0" anchor="ctr"/>
                </a:tc>
                <a:tc>
                  <a:txBody>
                    <a:bodyPr/>
                    <a:lstStyle/>
                    <a:p>
                      <a:pPr algn="l" rtl="0" fontAlgn="ctr"/>
                      <a:r>
                        <a:rPr lang="en-IN" sz="1400" b="0" i="0" u="none" strike="noStrike" dirty="0">
                          <a:solidFill>
                            <a:srgbClr val="000000"/>
                          </a:solidFill>
                          <a:effectLst/>
                          <a:latin typeface="Arial" panose="020B0604020202020204" pitchFamily="34" charset="0"/>
                        </a:rPr>
                        <a:t>5</a:t>
                      </a:r>
                    </a:p>
                  </a:txBody>
                  <a:tcPr marL="6350" marR="6350" marT="6350" marB="0" anchor="ctr"/>
                </a:tc>
                <a:tc>
                  <a:txBody>
                    <a:bodyPr/>
                    <a:lstStyle/>
                    <a:p>
                      <a:pPr algn="l" rtl="0" fontAlgn="ctr"/>
                      <a:r>
                        <a:rPr lang="en-IN" sz="1400" b="0" i="0" u="none" strike="noStrike" dirty="0">
                          <a:solidFill>
                            <a:srgbClr val="000000"/>
                          </a:solidFill>
                          <a:effectLst/>
                          <a:latin typeface="Arial" panose="020B0604020202020204" pitchFamily="34" charset="0"/>
                        </a:rPr>
                        <a:t>1</a:t>
                      </a:r>
                    </a:p>
                  </a:txBody>
                  <a:tcPr marL="6350" marR="6350" marT="6350" marB="0" anchor="ctr"/>
                </a:tc>
                <a:tc>
                  <a:txBody>
                    <a:bodyPr/>
                    <a:lstStyle/>
                    <a:p>
                      <a:pPr algn="r" fontAlgn="t"/>
                      <a:r>
                        <a:rPr lang="en-IN" sz="1400" b="0" i="0" u="none" strike="noStrike" cap="none" dirty="0">
                          <a:solidFill>
                            <a:srgbClr val="000000"/>
                          </a:solidFill>
                          <a:effectLst/>
                          <a:latin typeface="Arial" panose="020B0604020202020204" pitchFamily="34" charset="0"/>
                          <a:ea typeface="+mn-ea"/>
                          <a:cs typeface="+mn-cs"/>
                          <a:sym typeface="Arial"/>
                        </a:rPr>
                        <a:t>0.0013</a:t>
                      </a:r>
                    </a:p>
                  </a:txBody>
                  <a:tcPr marL="6350" marR="6350" marT="6350" marB="0"/>
                </a:tc>
                <a:tc>
                  <a:txBody>
                    <a:bodyPr/>
                    <a:lstStyle/>
                    <a:p>
                      <a:pPr algn="r" fontAlgn="t"/>
                      <a:r>
                        <a:rPr lang="en-IN" sz="1400" b="0" i="0" u="none" strike="noStrike" cap="none">
                          <a:solidFill>
                            <a:srgbClr val="000000"/>
                          </a:solidFill>
                          <a:effectLst/>
                          <a:latin typeface="Arial" panose="020B0604020202020204" pitchFamily="34" charset="0"/>
                          <a:ea typeface="+mn-ea"/>
                          <a:cs typeface="+mn-cs"/>
                          <a:sym typeface="Arial"/>
                        </a:rPr>
                        <a:t>0.2366</a:t>
                      </a:r>
                    </a:p>
                  </a:txBody>
                  <a:tcPr marL="6350" marR="6350" marT="6350" marB="0"/>
                </a:tc>
                <a:tc>
                  <a:txBody>
                    <a:bodyPr/>
                    <a:lstStyle/>
                    <a:p>
                      <a:pPr algn="r" fontAlgn="t"/>
                      <a:r>
                        <a:rPr lang="en-IN" sz="1400" b="0" i="0" u="none" strike="noStrike" cap="none">
                          <a:solidFill>
                            <a:srgbClr val="000000"/>
                          </a:solidFill>
                          <a:effectLst/>
                          <a:latin typeface="Arial" panose="020B0604020202020204" pitchFamily="34" charset="0"/>
                          <a:ea typeface="+mn-ea"/>
                          <a:cs typeface="+mn-cs"/>
                          <a:sym typeface="Arial"/>
                        </a:rPr>
                        <a:t>4.9481</a:t>
                      </a:r>
                    </a:p>
                  </a:txBody>
                  <a:tcPr marL="6350" marR="6350" marT="6350" marB="0"/>
                </a:tc>
                <a:extLst>
                  <a:ext uri="{0D108BD9-81ED-4DB2-BD59-A6C34878D82A}">
                    <a16:rowId xmlns:a16="http://schemas.microsoft.com/office/drawing/2014/main" val="2767590331"/>
                  </a:ext>
                </a:extLst>
              </a:tr>
              <a:tr h="370840">
                <a:tc>
                  <a:txBody>
                    <a:bodyPr/>
                    <a:lstStyle/>
                    <a:p>
                      <a:pPr algn="l" rtl="0" fontAlgn="ctr"/>
                      <a:r>
                        <a:rPr lang="en-IN" sz="1400" b="0" i="0" u="none" strike="noStrike" dirty="0">
                          <a:solidFill>
                            <a:srgbClr val="000000"/>
                          </a:solidFill>
                          <a:effectLst/>
                          <a:latin typeface="Arial" panose="020B0604020202020204" pitchFamily="34" charset="0"/>
                        </a:rPr>
                        <a:t>BI-LSTM</a:t>
                      </a:r>
                    </a:p>
                  </a:txBody>
                  <a:tcPr marL="6350" marR="6350" marT="6350" marB="0" anchor="ctr">
                    <a:solidFill>
                      <a:srgbClr val="92D050"/>
                    </a:solidFill>
                  </a:tcPr>
                </a:tc>
                <a:tc>
                  <a:txBody>
                    <a:bodyPr/>
                    <a:lstStyle/>
                    <a:p>
                      <a:pPr algn="l" rtl="0" fontAlgn="ctr"/>
                      <a:r>
                        <a:rPr lang="en-IN" sz="1400" b="0" i="0" u="none" strike="noStrike" dirty="0">
                          <a:solidFill>
                            <a:srgbClr val="000000"/>
                          </a:solidFill>
                          <a:effectLst/>
                          <a:latin typeface="Arial" panose="020B0604020202020204" pitchFamily="34" charset="0"/>
                        </a:rPr>
                        <a:t>50</a:t>
                      </a:r>
                    </a:p>
                  </a:txBody>
                  <a:tcPr marL="6350" marR="6350" marT="6350" marB="0" anchor="ctr">
                    <a:solidFill>
                      <a:srgbClr val="92D050"/>
                    </a:solidFill>
                  </a:tcPr>
                </a:tc>
                <a:tc>
                  <a:txBody>
                    <a:bodyPr/>
                    <a:lstStyle/>
                    <a:p>
                      <a:pPr algn="l" rtl="0" fontAlgn="ctr"/>
                      <a:r>
                        <a:rPr lang="en-IN" sz="1400" b="0" i="0" u="none" strike="noStrike">
                          <a:solidFill>
                            <a:srgbClr val="000000"/>
                          </a:solidFill>
                          <a:effectLst/>
                          <a:latin typeface="Arial" panose="020B0604020202020204" pitchFamily="34" charset="0"/>
                        </a:rPr>
                        <a:t>5</a:t>
                      </a:r>
                    </a:p>
                  </a:txBody>
                  <a:tcPr marL="6350" marR="6350" marT="6350" marB="0" anchor="ctr">
                    <a:solidFill>
                      <a:srgbClr val="92D050"/>
                    </a:solidFill>
                  </a:tcPr>
                </a:tc>
                <a:tc>
                  <a:txBody>
                    <a:bodyPr/>
                    <a:lstStyle/>
                    <a:p>
                      <a:pPr algn="l" rtl="0" fontAlgn="ctr"/>
                      <a:r>
                        <a:rPr lang="en-IN" sz="1400" b="0" i="0" u="none" strike="noStrike" dirty="0">
                          <a:solidFill>
                            <a:srgbClr val="000000"/>
                          </a:solidFill>
                          <a:effectLst/>
                          <a:latin typeface="Arial" panose="020B0604020202020204" pitchFamily="34" charset="0"/>
                        </a:rPr>
                        <a:t>1</a:t>
                      </a:r>
                    </a:p>
                  </a:txBody>
                  <a:tcPr marL="6350" marR="6350" marT="6350" marB="0" anchor="ctr">
                    <a:solidFill>
                      <a:srgbClr val="92D050"/>
                    </a:solidFill>
                  </a:tcPr>
                </a:tc>
                <a:tc>
                  <a:txBody>
                    <a:bodyPr/>
                    <a:lstStyle/>
                    <a:p>
                      <a:pPr algn="r" fontAlgn="t"/>
                      <a:r>
                        <a:rPr lang="en-IN" sz="1400" b="0" i="0" u="none" strike="noStrike" cap="none" dirty="0">
                          <a:solidFill>
                            <a:srgbClr val="000000"/>
                          </a:solidFill>
                          <a:effectLst/>
                          <a:latin typeface="Arial" panose="020B0604020202020204" pitchFamily="34" charset="0"/>
                          <a:ea typeface="+mn-ea"/>
                          <a:cs typeface="+mn-cs"/>
                          <a:sym typeface="Arial"/>
                        </a:rPr>
                        <a:t>0.0062</a:t>
                      </a:r>
                    </a:p>
                  </a:txBody>
                  <a:tcPr marL="6350" marR="6350" marT="6350" marB="0">
                    <a:solidFill>
                      <a:srgbClr val="92D050"/>
                    </a:solidFill>
                  </a:tcPr>
                </a:tc>
                <a:tc>
                  <a:txBody>
                    <a:bodyPr/>
                    <a:lstStyle/>
                    <a:p>
                      <a:pPr algn="r" fontAlgn="t"/>
                      <a:r>
                        <a:rPr lang="en-IN" sz="1400" b="0" i="0" u="none" strike="noStrike" cap="none" dirty="0">
                          <a:solidFill>
                            <a:srgbClr val="000000"/>
                          </a:solidFill>
                          <a:effectLst/>
                          <a:latin typeface="Arial" panose="020B0604020202020204" pitchFamily="34" charset="0"/>
                          <a:ea typeface="+mn-ea"/>
                          <a:cs typeface="+mn-cs"/>
                          <a:sym typeface="Arial"/>
                        </a:rPr>
                        <a:t>0.2258</a:t>
                      </a:r>
                    </a:p>
                  </a:txBody>
                  <a:tcPr marL="6350" marR="6350" marT="6350" marB="0">
                    <a:solidFill>
                      <a:srgbClr val="92D050"/>
                    </a:solidFill>
                  </a:tcPr>
                </a:tc>
                <a:tc>
                  <a:txBody>
                    <a:bodyPr/>
                    <a:lstStyle/>
                    <a:p>
                      <a:pPr algn="r" fontAlgn="t"/>
                      <a:r>
                        <a:rPr lang="en-IN" sz="1400" b="0" i="0" u="none" strike="noStrike" cap="none" dirty="0">
                          <a:solidFill>
                            <a:srgbClr val="000000"/>
                          </a:solidFill>
                          <a:effectLst/>
                          <a:latin typeface="Arial" panose="020B0604020202020204" pitchFamily="34" charset="0"/>
                          <a:ea typeface="+mn-ea"/>
                          <a:cs typeface="+mn-cs"/>
                          <a:sym typeface="Arial"/>
                        </a:rPr>
                        <a:t>4.8577</a:t>
                      </a:r>
                    </a:p>
                  </a:txBody>
                  <a:tcPr marL="6350" marR="6350" marT="6350" marB="0">
                    <a:solidFill>
                      <a:srgbClr val="92D050"/>
                    </a:solidFill>
                  </a:tcPr>
                </a:tc>
                <a:extLst>
                  <a:ext uri="{0D108BD9-81ED-4DB2-BD59-A6C34878D82A}">
                    <a16:rowId xmlns:a16="http://schemas.microsoft.com/office/drawing/2014/main" val="4116985246"/>
                  </a:ext>
                </a:extLst>
              </a:tr>
              <a:tr h="370840">
                <a:tc>
                  <a:txBody>
                    <a:bodyPr/>
                    <a:lstStyle/>
                    <a:p>
                      <a:pPr algn="l" rtl="0" fontAlgn="ctr"/>
                      <a:r>
                        <a:rPr lang="en-IN" sz="1400" b="0" i="0" u="none" strike="noStrike">
                          <a:solidFill>
                            <a:srgbClr val="000000"/>
                          </a:solidFill>
                          <a:effectLst/>
                          <a:latin typeface="Arial" panose="020B0604020202020204" pitchFamily="34" charset="0"/>
                        </a:rPr>
                        <a:t>GRU</a:t>
                      </a:r>
                    </a:p>
                  </a:txBody>
                  <a:tcPr marL="6350" marR="6350" marT="6350" marB="0" anchor="ctr"/>
                </a:tc>
                <a:tc>
                  <a:txBody>
                    <a:bodyPr/>
                    <a:lstStyle/>
                    <a:p>
                      <a:pPr algn="l" rtl="0" fontAlgn="ctr"/>
                      <a:r>
                        <a:rPr lang="en-IN" sz="1400" b="0" i="0" u="none" strike="noStrike" dirty="0">
                          <a:solidFill>
                            <a:srgbClr val="000000"/>
                          </a:solidFill>
                          <a:effectLst/>
                          <a:latin typeface="Arial" panose="020B0604020202020204" pitchFamily="34" charset="0"/>
                        </a:rPr>
                        <a:t>50</a:t>
                      </a:r>
                    </a:p>
                  </a:txBody>
                  <a:tcPr marL="6350" marR="6350" marT="6350" marB="0" anchor="ctr"/>
                </a:tc>
                <a:tc>
                  <a:txBody>
                    <a:bodyPr/>
                    <a:lstStyle/>
                    <a:p>
                      <a:pPr algn="l" rtl="0" fontAlgn="ctr"/>
                      <a:r>
                        <a:rPr lang="en-IN" sz="1400" b="0" i="0" u="none" strike="noStrike" dirty="0">
                          <a:solidFill>
                            <a:srgbClr val="000000"/>
                          </a:solidFill>
                          <a:effectLst/>
                          <a:latin typeface="Arial" panose="020B0604020202020204" pitchFamily="34" charset="0"/>
                        </a:rPr>
                        <a:t>5</a:t>
                      </a:r>
                    </a:p>
                  </a:txBody>
                  <a:tcPr marL="6350" marR="6350" marT="6350" marB="0" anchor="ctr"/>
                </a:tc>
                <a:tc>
                  <a:txBody>
                    <a:bodyPr/>
                    <a:lstStyle/>
                    <a:p>
                      <a:pPr algn="l" rtl="0" fontAlgn="ctr"/>
                      <a:r>
                        <a:rPr lang="en-IN" sz="1400" b="0" i="0" u="none" strike="noStrike" dirty="0">
                          <a:solidFill>
                            <a:srgbClr val="000000"/>
                          </a:solidFill>
                          <a:effectLst/>
                          <a:latin typeface="Arial" panose="020B0604020202020204" pitchFamily="34" charset="0"/>
                        </a:rPr>
                        <a:t>1</a:t>
                      </a:r>
                    </a:p>
                  </a:txBody>
                  <a:tcPr marL="6350" marR="6350" marT="6350" marB="0" anchor="ctr"/>
                </a:tc>
                <a:tc>
                  <a:txBody>
                    <a:bodyPr/>
                    <a:lstStyle/>
                    <a:p>
                      <a:pPr algn="r" fontAlgn="t"/>
                      <a:r>
                        <a:rPr lang="en-IN" sz="1400" b="0" i="0" u="none" strike="noStrike" cap="none">
                          <a:solidFill>
                            <a:srgbClr val="000000"/>
                          </a:solidFill>
                          <a:effectLst/>
                          <a:latin typeface="Arial" panose="020B0604020202020204" pitchFamily="34" charset="0"/>
                          <a:ea typeface="+mn-ea"/>
                          <a:cs typeface="+mn-cs"/>
                          <a:sym typeface="Arial"/>
                        </a:rPr>
                        <a:t>0.0084</a:t>
                      </a:r>
                    </a:p>
                  </a:txBody>
                  <a:tcPr marL="6350" marR="6350" marT="6350" marB="0"/>
                </a:tc>
                <a:tc>
                  <a:txBody>
                    <a:bodyPr/>
                    <a:lstStyle/>
                    <a:p>
                      <a:pPr algn="r" fontAlgn="t"/>
                      <a:r>
                        <a:rPr lang="en-IN" sz="1400" b="0" i="0" u="none" strike="noStrike" cap="none" dirty="0">
                          <a:solidFill>
                            <a:srgbClr val="000000"/>
                          </a:solidFill>
                          <a:effectLst/>
                          <a:latin typeface="Arial" panose="020B0604020202020204" pitchFamily="34" charset="0"/>
                          <a:ea typeface="+mn-ea"/>
                          <a:cs typeface="+mn-cs"/>
                          <a:sym typeface="Arial"/>
                        </a:rPr>
                        <a:t>0.2258</a:t>
                      </a:r>
                    </a:p>
                  </a:txBody>
                  <a:tcPr marL="6350" marR="6350" marT="6350" marB="0"/>
                </a:tc>
                <a:tc>
                  <a:txBody>
                    <a:bodyPr/>
                    <a:lstStyle/>
                    <a:p>
                      <a:pPr algn="r" fontAlgn="t"/>
                      <a:r>
                        <a:rPr lang="en-IN" sz="1400" b="0" i="0" u="none" strike="noStrike" cap="none">
                          <a:solidFill>
                            <a:srgbClr val="000000"/>
                          </a:solidFill>
                          <a:effectLst/>
                          <a:latin typeface="Arial" panose="020B0604020202020204" pitchFamily="34" charset="0"/>
                          <a:ea typeface="+mn-ea"/>
                          <a:cs typeface="+mn-cs"/>
                          <a:sym typeface="Arial"/>
                        </a:rPr>
                        <a:t>6.1356</a:t>
                      </a:r>
                    </a:p>
                  </a:txBody>
                  <a:tcPr marL="6350" marR="6350" marT="6350" marB="0"/>
                </a:tc>
                <a:extLst>
                  <a:ext uri="{0D108BD9-81ED-4DB2-BD59-A6C34878D82A}">
                    <a16:rowId xmlns:a16="http://schemas.microsoft.com/office/drawing/2014/main" val="2147758011"/>
                  </a:ext>
                </a:extLst>
              </a:tr>
              <a:tr h="370840">
                <a:tc>
                  <a:txBody>
                    <a:bodyPr/>
                    <a:lstStyle/>
                    <a:p>
                      <a:pPr algn="l" rtl="0" fontAlgn="ctr"/>
                      <a:r>
                        <a:rPr lang="en-IN" sz="1400" b="0" i="0" u="none" strike="noStrike" dirty="0">
                          <a:solidFill>
                            <a:srgbClr val="000000"/>
                          </a:solidFill>
                          <a:effectLst/>
                          <a:latin typeface="Arial" panose="020B0604020202020204" pitchFamily="34" charset="0"/>
                        </a:rPr>
                        <a:t>Deep Learning</a:t>
                      </a:r>
                    </a:p>
                  </a:txBody>
                  <a:tcPr marL="6350" marR="6350" marT="6350" marB="0" anchor="ctr"/>
                </a:tc>
                <a:tc>
                  <a:txBody>
                    <a:bodyPr/>
                    <a:lstStyle/>
                    <a:p>
                      <a:pPr algn="l" rtl="0" fontAlgn="ctr"/>
                      <a:r>
                        <a:rPr lang="en-IN" sz="1400" b="0" i="0" u="none" strike="noStrike" dirty="0">
                          <a:solidFill>
                            <a:srgbClr val="000000"/>
                          </a:solidFill>
                          <a:effectLst/>
                          <a:latin typeface="Arial" panose="020B0604020202020204" pitchFamily="34" charset="0"/>
                        </a:rPr>
                        <a:t>100</a:t>
                      </a:r>
                    </a:p>
                  </a:txBody>
                  <a:tcPr marL="6350" marR="6350" marT="6350" marB="0" anchor="ctr"/>
                </a:tc>
                <a:tc>
                  <a:txBody>
                    <a:bodyPr/>
                    <a:lstStyle/>
                    <a:p>
                      <a:pPr algn="l" rtl="0" fontAlgn="ctr"/>
                      <a:r>
                        <a:rPr lang="en-IN" sz="1400" b="0" i="0" u="none" strike="noStrike">
                          <a:solidFill>
                            <a:srgbClr val="000000"/>
                          </a:solidFill>
                          <a:effectLst/>
                          <a:latin typeface="Arial" panose="020B0604020202020204" pitchFamily="34" charset="0"/>
                        </a:rPr>
                        <a:t>5</a:t>
                      </a:r>
                    </a:p>
                  </a:txBody>
                  <a:tcPr marL="6350" marR="6350" marT="6350" marB="0" anchor="ctr"/>
                </a:tc>
                <a:tc>
                  <a:txBody>
                    <a:bodyPr/>
                    <a:lstStyle/>
                    <a:p>
                      <a:pPr algn="l" rtl="0" fontAlgn="ctr"/>
                      <a:r>
                        <a:rPr lang="en-IN" sz="1400" b="0" i="0" u="none" strike="noStrike">
                          <a:solidFill>
                            <a:srgbClr val="000000"/>
                          </a:solidFill>
                          <a:effectLst/>
                          <a:latin typeface="Arial" panose="020B0604020202020204" pitchFamily="34" charset="0"/>
                        </a:rPr>
                        <a:t>0.9161</a:t>
                      </a:r>
                    </a:p>
                  </a:txBody>
                  <a:tcPr marL="6350" marR="6350" marT="6350" marB="0" anchor="ctr"/>
                </a:tc>
                <a:tc>
                  <a:txBody>
                    <a:bodyPr/>
                    <a:lstStyle/>
                    <a:p>
                      <a:pPr algn="r" fontAlgn="t"/>
                      <a:r>
                        <a:rPr lang="en-IN" sz="1400" b="0" i="0" u="none" strike="noStrike" cap="none">
                          <a:solidFill>
                            <a:srgbClr val="000000"/>
                          </a:solidFill>
                          <a:effectLst/>
                          <a:latin typeface="Arial" panose="020B0604020202020204" pitchFamily="34" charset="0"/>
                          <a:ea typeface="+mn-ea"/>
                          <a:cs typeface="+mn-cs"/>
                          <a:sym typeface="Arial"/>
                        </a:rPr>
                        <a:t>0.336</a:t>
                      </a:r>
                    </a:p>
                  </a:txBody>
                  <a:tcPr marL="6350" marR="6350" marT="6350" marB="0"/>
                </a:tc>
                <a:tc>
                  <a:txBody>
                    <a:bodyPr/>
                    <a:lstStyle/>
                    <a:p>
                      <a:pPr algn="l" fontAlgn="t"/>
                      <a:r>
                        <a:rPr lang="en-IN" sz="1400" b="0" i="0" u="none" strike="noStrike" cap="none">
                          <a:solidFill>
                            <a:srgbClr val="000000"/>
                          </a:solidFill>
                          <a:effectLst/>
                          <a:latin typeface="Arial" panose="020B0604020202020204" pitchFamily="34" charset="0"/>
                          <a:ea typeface="+mn-ea"/>
                          <a:cs typeface="+mn-cs"/>
                          <a:sym typeface="Arial"/>
                        </a:rPr>
                        <a:t> - </a:t>
                      </a:r>
                    </a:p>
                  </a:txBody>
                  <a:tcPr marL="6350" marR="6350" marT="6350" marB="0"/>
                </a:tc>
                <a:tc>
                  <a:txBody>
                    <a:bodyPr/>
                    <a:lstStyle/>
                    <a:p>
                      <a:pPr algn="l" fontAlgn="t"/>
                      <a:r>
                        <a:rPr lang="en-IN" sz="1400" b="0" i="0" u="none" strike="noStrike" cap="none" dirty="0">
                          <a:solidFill>
                            <a:srgbClr val="000000"/>
                          </a:solidFill>
                          <a:effectLst/>
                          <a:latin typeface="Arial" panose="020B0604020202020204" pitchFamily="34" charset="0"/>
                          <a:ea typeface="+mn-ea"/>
                          <a:cs typeface="+mn-cs"/>
                          <a:sym typeface="Arial"/>
                        </a:rPr>
                        <a:t> - </a:t>
                      </a:r>
                    </a:p>
                  </a:txBody>
                  <a:tcPr marL="6350" marR="6350" marT="6350" marB="0"/>
                </a:tc>
                <a:extLst>
                  <a:ext uri="{0D108BD9-81ED-4DB2-BD59-A6C34878D82A}">
                    <a16:rowId xmlns:a16="http://schemas.microsoft.com/office/drawing/2014/main" val="802406076"/>
                  </a:ext>
                </a:extLst>
              </a:tr>
            </a:tbl>
          </a:graphicData>
        </a:graphic>
      </p:graphicFrame>
    </p:spTree>
    <p:extLst>
      <p:ext uri="{BB962C8B-B14F-4D97-AF65-F5344CB8AC3E}">
        <p14:creationId xmlns:p14="http://schemas.microsoft.com/office/powerpoint/2010/main" val="209099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8" name="Google Shape;138;g215f6cf9245_0_20">
            <a:extLst>
              <a:ext uri="{FF2B5EF4-FFF2-40B4-BE49-F238E27FC236}">
                <a16:creationId xmlns:a16="http://schemas.microsoft.com/office/drawing/2014/main" id="{B56D2B60-49BE-4C11-AF09-849B3E9EB0E9}"/>
              </a:ext>
            </a:extLst>
          </p:cNvPr>
          <p:cNvSpPr txBox="1"/>
          <p:nvPr/>
        </p:nvSpPr>
        <p:spPr>
          <a:xfrm>
            <a:off x="546099" y="537840"/>
            <a:ext cx="11912700" cy="6567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D93E2B"/>
              </a:buClr>
              <a:buSzPts val="4000"/>
              <a:buFont typeface="Times New Roman"/>
              <a:buNone/>
            </a:pPr>
            <a:r>
              <a:rPr lang="en-US" sz="4000" b="0" i="0" u="none" strike="noStrike" cap="none" dirty="0">
                <a:solidFill>
                  <a:srgbClr val="D93E2B"/>
                </a:solidFill>
                <a:latin typeface="Times New Roman"/>
                <a:ea typeface="Times New Roman"/>
                <a:cs typeface="Times New Roman"/>
                <a:sym typeface="Times New Roman"/>
              </a:rPr>
              <a:t>ALGORITHM</a:t>
            </a:r>
            <a:endParaRPr sz="1400" b="0" i="0" u="none" strike="noStrike" cap="none" dirty="0">
              <a:solidFill>
                <a:srgbClr val="000000"/>
              </a:solidFill>
              <a:latin typeface="Arial"/>
              <a:ea typeface="Arial"/>
              <a:cs typeface="Arial"/>
              <a:sym typeface="Arial"/>
            </a:endParaRPr>
          </a:p>
        </p:txBody>
      </p:sp>
      <p:sp>
        <p:nvSpPr>
          <p:cNvPr id="9" name="Google Shape;139;g215f6cf9245_0_20">
            <a:extLst>
              <a:ext uri="{FF2B5EF4-FFF2-40B4-BE49-F238E27FC236}">
                <a16:creationId xmlns:a16="http://schemas.microsoft.com/office/drawing/2014/main" id="{A76E7FFE-B758-46FC-842E-FAFE0442FC10}"/>
              </a:ext>
            </a:extLst>
          </p:cNvPr>
          <p:cNvSpPr txBox="1"/>
          <p:nvPr/>
        </p:nvSpPr>
        <p:spPr>
          <a:xfrm>
            <a:off x="156650" y="978598"/>
            <a:ext cx="7484372" cy="57092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dirty="0">
                <a:latin typeface="Times New Roman"/>
                <a:ea typeface="Times New Roman"/>
                <a:cs typeface="Times New Roman"/>
                <a:sym typeface="Times New Roman"/>
              </a:rPr>
              <a:t>4.	BERT</a:t>
            </a:r>
            <a:endParaRPr sz="2300" b="1" dirty="0">
              <a:latin typeface="Times New Roman"/>
              <a:ea typeface="Times New Roman"/>
              <a:cs typeface="Times New Roman"/>
              <a:sym typeface="Times New Roman"/>
            </a:endParaRPr>
          </a:p>
          <a:p>
            <a:pPr marL="457200" lvl="0" indent="0" algn="l" rtl="0">
              <a:spcBef>
                <a:spcPts val="0"/>
              </a:spcBef>
              <a:spcAft>
                <a:spcPts val="0"/>
              </a:spcAft>
              <a:buNone/>
            </a:pPr>
            <a:r>
              <a:rPr lang="en-US" sz="2400" dirty="0">
                <a:latin typeface="Times New Roman"/>
                <a:ea typeface="Times New Roman"/>
                <a:cs typeface="Times New Roman"/>
                <a:sym typeface="Times New Roman"/>
              </a:rPr>
              <a:t>BERT is an open source machine learning framework for </a:t>
            </a:r>
            <a:r>
              <a:rPr lang="en-US" sz="2400" dirty="0">
                <a:uFill>
                  <a:noFill/>
                </a:uFill>
                <a:latin typeface="Times New Roman"/>
                <a:ea typeface="Times New Roman"/>
                <a:cs typeface="Times New Roman"/>
                <a:sym typeface="Times New Roman"/>
                <a:hlinkClick r:id="rId3"/>
              </a:rPr>
              <a:t>natural language processing</a:t>
            </a:r>
            <a:r>
              <a:rPr lang="en-US" sz="2400" dirty="0">
                <a:latin typeface="Times New Roman"/>
                <a:ea typeface="Times New Roman"/>
                <a:cs typeface="Times New Roman"/>
                <a:sym typeface="Times New Roman"/>
              </a:rPr>
              <a:t> (NLP). BERT is designed to help computers understand the meaning of ambiguous language in text by using surrounding text to establish context. The BERT framework was pre-trained using text from Wikipedia and can be fine-tuned with question and answer </a:t>
            </a:r>
            <a:r>
              <a:rPr lang="en-US" sz="2400" dirty="0" err="1">
                <a:latin typeface="Times New Roman"/>
                <a:ea typeface="Times New Roman"/>
                <a:cs typeface="Times New Roman"/>
                <a:sym typeface="Times New Roman"/>
              </a:rPr>
              <a:t>datasets.BERT</a:t>
            </a:r>
            <a:r>
              <a:rPr lang="en-US" sz="2400" dirty="0">
                <a:latin typeface="Times New Roman"/>
                <a:ea typeface="Times New Roman"/>
                <a:cs typeface="Times New Roman"/>
                <a:sym typeface="Times New Roman"/>
              </a:rPr>
              <a:t>, which stands for Bidirectional Encoder Representations from Transformers, is based on Transformers, a deep learning model in which every output element is connected to every input element, and the weightings between them are dynamically calculated based upon their connection. (In NLP, this process is called attention.)</a:t>
            </a:r>
            <a:endParaRPr sz="2400" dirty="0">
              <a:latin typeface="Times New Roman"/>
              <a:ea typeface="Times New Roman"/>
              <a:cs typeface="Times New Roman"/>
              <a:sym typeface="Times New Roman"/>
            </a:endParaRPr>
          </a:p>
        </p:txBody>
      </p:sp>
      <p:pic>
        <p:nvPicPr>
          <p:cNvPr id="10" name="Google Shape;140;g215f6cf9245_0_20">
            <a:extLst>
              <a:ext uri="{FF2B5EF4-FFF2-40B4-BE49-F238E27FC236}">
                <a16:creationId xmlns:a16="http://schemas.microsoft.com/office/drawing/2014/main" id="{B5FBBAEE-9EEE-42F5-BB73-2987A790D95B}"/>
              </a:ext>
            </a:extLst>
          </p:cNvPr>
          <p:cNvPicPr preferRelativeResize="0"/>
          <p:nvPr/>
        </p:nvPicPr>
        <p:blipFill>
          <a:blip r:embed="rId4">
            <a:alphaModFix/>
          </a:blip>
          <a:stretch>
            <a:fillRect/>
          </a:stretch>
        </p:blipFill>
        <p:spPr>
          <a:xfrm>
            <a:off x="7946827" y="1694793"/>
            <a:ext cx="4088523" cy="3570890"/>
          </a:xfrm>
          <a:prstGeom prst="rect">
            <a:avLst/>
          </a:prstGeom>
          <a:noFill/>
          <a:ln>
            <a:noFill/>
          </a:ln>
        </p:spPr>
      </p:pic>
    </p:spTree>
    <p:extLst>
      <p:ext uri="{BB962C8B-B14F-4D97-AF65-F5344CB8AC3E}">
        <p14:creationId xmlns:p14="http://schemas.microsoft.com/office/powerpoint/2010/main" val="92734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1876b5af14_0_0"/>
          <p:cNvSpPr txBox="1">
            <a:spLocks noGrp="1"/>
          </p:cNvSpPr>
          <p:nvPr>
            <p:ph type="title" idx="4294967295"/>
          </p:nvPr>
        </p:nvSpPr>
        <p:spPr>
          <a:xfrm>
            <a:off x="609906" y="702156"/>
            <a:ext cx="3568800" cy="11886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262626"/>
              </a:buClr>
              <a:buSzPts val="3600"/>
              <a:buFont typeface="Century Gothic"/>
              <a:buNone/>
            </a:pPr>
            <a:r>
              <a:rPr lang="en-US"/>
              <a:t>applications</a:t>
            </a:r>
            <a:endParaRPr/>
          </a:p>
        </p:txBody>
      </p:sp>
      <p:sp>
        <p:nvSpPr>
          <p:cNvPr id="380" name="Google Shape;380;g21876b5af14_0_0"/>
          <p:cNvSpPr txBox="1">
            <a:spLocks noGrp="1"/>
          </p:cNvSpPr>
          <p:nvPr>
            <p:ph type="body" idx="4294967295"/>
          </p:nvPr>
        </p:nvSpPr>
        <p:spPr>
          <a:xfrm>
            <a:off x="609906" y="2391664"/>
            <a:ext cx="3568800" cy="3634500"/>
          </a:xfrm>
          <a:prstGeom prst="rect">
            <a:avLst/>
          </a:prstGeom>
          <a:noFill/>
          <a:ln>
            <a:noFill/>
          </a:ln>
        </p:spPr>
        <p:txBody>
          <a:bodyPr spcFirstLastPara="1" wrap="square" lIns="91425" tIns="45700" rIns="91425" bIns="45700" anchor="t" anchorCtr="0">
            <a:normAutofit/>
          </a:bodyPr>
          <a:lstStyle/>
          <a:p>
            <a:pPr marL="285750" lvl="0" indent="-285750" algn="just" rtl="0">
              <a:spcBef>
                <a:spcPts val="0"/>
              </a:spcBef>
              <a:spcAft>
                <a:spcPts val="0"/>
              </a:spcAft>
              <a:buSzPts val="1800"/>
              <a:buFont typeface="Arial"/>
              <a:buChar char="•"/>
            </a:pPr>
            <a:r>
              <a:rPr lang="en-US" sz="1800">
                <a:latin typeface="Century Gothic"/>
                <a:ea typeface="Century Gothic"/>
                <a:cs typeface="Century Gothic"/>
                <a:sym typeface="Century Gothic"/>
              </a:rPr>
              <a:t>Chatbot can be used for providing informational support</a:t>
            </a:r>
            <a:endParaRPr/>
          </a:p>
          <a:p>
            <a:pPr marL="285750" lvl="0" indent="-171450" algn="just" rtl="0">
              <a:spcBef>
                <a:spcPts val="1000"/>
              </a:spcBef>
              <a:spcAft>
                <a:spcPts val="0"/>
              </a:spcAft>
              <a:buSzPts val="1800"/>
              <a:buFont typeface="Arial"/>
              <a:buNone/>
            </a:pPr>
            <a:endParaRPr sz="1800">
              <a:latin typeface="Century Gothic"/>
              <a:ea typeface="Century Gothic"/>
              <a:cs typeface="Century Gothic"/>
              <a:sym typeface="Century Gothic"/>
            </a:endParaRPr>
          </a:p>
          <a:p>
            <a:pPr marL="285750" lvl="0" indent="-285750" algn="just" rtl="0">
              <a:spcBef>
                <a:spcPts val="1000"/>
              </a:spcBef>
              <a:spcAft>
                <a:spcPts val="0"/>
              </a:spcAft>
              <a:buSzPts val="1800"/>
              <a:buFont typeface="Arial"/>
              <a:buChar char="•"/>
            </a:pPr>
            <a:r>
              <a:rPr lang="en-US" sz="1800">
                <a:latin typeface="Century Gothic"/>
                <a:ea typeface="Century Gothic"/>
                <a:cs typeface="Century Gothic"/>
                <a:sym typeface="Century Gothic"/>
              </a:rPr>
              <a:t>Chatbot can be used to provide medical assistance</a:t>
            </a:r>
            <a:endParaRPr sz="1800">
              <a:latin typeface="Century Gothic"/>
              <a:ea typeface="Century Gothic"/>
              <a:cs typeface="Century Gothic"/>
              <a:sym typeface="Century Gothic"/>
            </a:endParaRPr>
          </a:p>
          <a:p>
            <a:pPr marL="0" lvl="0" indent="0" algn="just" rtl="0">
              <a:spcBef>
                <a:spcPts val="1000"/>
              </a:spcBef>
              <a:spcAft>
                <a:spcPts val="0"/>
              </a:spcAft>
              <a:buSzPts val="1800"/>
              <a:buNone/>
            </a:pPr>
            <a:endParaRPr>
              <a:latin typeface="Century Gothic"/>
              <a:ea typeface="Century Gothic"/>
              <a:cs typeface="Century Gothic"/>
              <a:sym typeface="Century Gothic"/>
            </a:endParaRPr>
          </a:p>
        </p:txBody>
      </p:sp>
      <p:sp>
        <p:nvSpPr>
          <p:cNvPr id="381" name="Google Shape;381;g21876b5af14_0_0"/>
          <p:cNvSpPr txBox="1">
            <a:spLocks noGrp="1"/>
          </p:cNvSpPr>
          <p:nvPr>
            <p:ph type="ftr" idx="4294967295"/>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PES UNIVERSITY</a:t>
            </a:r>
            <a:endParaRPr/>
          </a:p>
        </p:txBody>
      </p:sp>
      <p:pic>
        <p:nvPicPr>
          <p:cNvPr id="382" name="Google Shape;382;g21876b5af14_0_0" descr="chatbot healthcare usecases"/>
          <p:cNvPicPr preferRelativeResize="0">
            <a:picLocks noGrp="1"/>
          </p:cNvPicPr>
          <p:nvPr>
            <p:ph type="pic" idx="2"/>
          </p:nvPr>
        </p:nvPicPr>
        <p:blipFill rotWithShape="1">
          <a:blip r:embed="rId3">
            <a:alphaModFix/>
          </a:blip>
          <a:srcRect t="2399" b="2389"/>
          <a:stretch/>
        </p:blipFill>
        <p:spPr>
          <a:xfrm>
            <a:off x="4657344" y="0"/>
            <a:ext cx="7534658" cy="6858000"/>
          </a:xfrm>
          <a:prstGeom prst="rect">
            <a:avLst/>
          </a:prstGeom>
          <a:solidFill>
            <a:srgbClr val="FFFFFF"/>
          </a:solidFill>
          <a:ln>
            <a:noFill/>
          </a:ln>
        </p:spPr>
      </p:pic>
      <p:sp>
        <p:nvSpPr>
          <p:cNvPr id="383" name="Google Shape;383;g21876b5af14_0_0"/>
          <p:cNvSpPr txBox="1">
            <a:spLocks noGrp="1"/>
          </p:cNvSpPr>
          <p:nvPr>
            <p:ph type="sldNum" idx="4294967295"/>
          </p:nvPr>
        </p:nvSpPr>
        <p:spPr>
          <a:xfrm>
            <a:off x="531812" y="787782"/>
            <a:ext cx="779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5"/>
          <p:cNvSpPr txBox="1">
            <a:spLocks noGrp="1"/>
          </p:cNvSpPr>
          <p:nvPr>
            <p:ph type="title"/>
          </p:nvPr>
        </p:nvSpPr>
        <p:spPr>
          <a:xfrm>
            <a:off x="581192" y="3986411"/>
            <a:ext cx="3568661" cy="187238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262626"/>
              </a:buClr>
              <a:buSzPts val="3600"/>
              <a:buFont typeface="Century Gothic"/>
              <a:buNone/>
            </a:pPr>
            <a:r>
              <a:rPr lang="en-US"/>
              <a:t>CONCLUSION &amp; FUTURE SCOPE</a:t>
            </a:r>
            <a:endParaRPr/>
          </a:p>
        </p:txBody>
      </p:sp>
      <p:pic>
        <p:nvPicPr>
          <p:cNvPr id="389" name="Google Shape;389;p15" descr="A person smiling for the camera&#10;"/>
          <p:cNvPicPr preferRelativeResize="0">
            <a:picLocks noGrp="1"/>
          </p:cNvPicPr>
          <p:nvPr>
            <p:ph type="pic" idx="2"/>
          </p:nvPr>
        </p:nvPicPr>
        <p:blipFill rotWithShape="1">
          <a:blip r:embed="rId3">
            <a:alphaModFix/>
          </a:blip>
          <a:srcRect t="22" b="23"/>
          <a:stretch/>
        </p:blipFill>
        <p:spPr>
          <a:xfrm>
            <a:off x="448056" y="768096"/>
            <a:ext cx="2578608" cy="2816352"/>
          </a:xfrm>
          <a:prstGeom prst="rect">
            <a:avLst/>
          </a:prstGeom>
          <a:solidFill>
            <a:schemeClr val="accent2"/>
          </a:solidFill>
          <a:ln>
            <a:noFill/>
          </a:ln>
        </p:spPr>
      </p:pic>
      <p:pic>
        <p:nvPicPr>
          <p:cNvPr id="390" name="Google Shape;390;p15" descr="Two people looking at a paper&#10;"/>
          <p:cNvPicPr preferRelativeResize="0">
            <a:picLocks noGrp="1"/>
          </p:cNvPicPr>
          <p:nvPr>
            <p:ph type="pic" idx="3"/>
          </p:nvPr>
        </p:nvPicPr>
        <p:blipFill rotWithShape="1">
          <a:blip r:embed="rId4">
            <a:alphaModFix/>
          </a:blip>
          <a:srcRect l="8" r="7"/>
          <a:stretch/>
        </p:blipFill>
        <p:spPr>
          <a:xfrm>
            <a:off x="3352800" y="768096"/>
            <a:ext cx="2578608" cy="2816352"/>
          </a:xfrm>
          <a:prstGeom prst="rect">
            <a:avLst/>
          </a:prstGeom>
          <a:solidFill>
            <a:schemeClr val="accent2"/>
          </a:solidFill>
          <a:ln>
            <a:noFill/>
          </a:ln>
        </p:spPr>
      </p:pic>
      <p:pic>
        <p:nvPicPr>
          <p:cNvPr id="391" name="Google Shape;391;p15" descr="A doctor with his arms crossed&#10;"/>
          <p:cNvPicPr preferRelativeResize="0">
            <a:picLocks noGrp="1"/>
          </p:cNvPicPr>
          <p:nvPr>
            <p:ph type="pic" idx="4"/>
          </p:nvPr>
        </p:nvPicPr>
        <p:blipFill rotWithShape="1">
          <a:blip r:embed="rId5">
            <a:alphaModFix/>
          </a:blip>
          <a:srcRect t="100" b="100"/>
          <a:stretch/>
        </p:blipFill>
        <p:spPr>
          <a:xfrm>
            <a:off x="6257544" y="768096"/>
            <a:ext cx="2578608" cy="2816352"/>
          </a:xfrm>
          <a:prstGeom prst="rect">
            <a:avLst/>
          </a:prstGeom>
          <a:solidFill>
            <a:schemeClr val="accent2"/>
          </a:solidFill>
          <a:ln>
            <a:noFill/>
          </a:ln>
        </p:spPr>
      </p:pic>
      <p:pic>
        <p:nvPicPr>
          <p:cNvPr id="392" name="Google Shape;392;p15" descr="A picture containing a nurse and child"/>
          <p:cNvPicPr preferRelativeResize="0">
            <a:picLocks noGrp="1"/>
          </p:cNvPicPr>
          <p:nvPr>
            <p:ph type="pic" idx="5"/>
          </p:nvPr>
        </p:nvPicPr>
        <p:blipFill rotWithShape="1">
          <a:blip r:embed="rId6">
            <a:alphaModFix/>
          </a:blip>
          <a:srcRect l="8" r="7"/>
          <a:stretch/>
        </p:blipFill>
        <p:spPr>
          <a:xfrm>
            <a:off x="9162288" y="768096"/>
            <a:ext cx="2578608" cy="2816352"/>
          </a:xfrm>
          <a:prstGeom prst="rect">
            <a:avLst/>
          </a:prstGeom>
          <a:solidFill>
            <a:schemeClr val="accent2"/>
          </a:solidFill>
          <a:ln>
            <a:noFill/>
          </a:ln>
        </p:spPr>
      </p:pic>
      <p:sp>
        <p:nvSpPr>
          <p:cNvPr id="393" name="Google Shape;393;p15"/>
          <p:cNvSpPr txBox="1">
            <a:spLocks noGrp="1"/>
          </p:cNvSpPr>
          <p:nvPr>
            <p:ph type="body" idx="1"/>
          </p:nvPr>
        </p:nvSpPr>
        <p:spPr>
          <a:xfrm>
            <a:off x="4039797" y="4238607"/>
            <a:ext cx="7737856" cy="1902749"/>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SzPts val="1700"/>
              <a:buFont typeface="Arial"/>
              <a:buChar char="•"/>
            </a:pPr>
            <a:r>
              <a:rPr lang="en-US" sz="1700" b="1">
                <a:latin typeface="Gill Sans"/>
                <a:ea typeface="Gill Sans"/>
                <a:cs typeface="Gill Sans"/>
                <a:sym typeface="Gill Sans"/>
              </a:rPr>
              <a:t>This study demonstrates the implementation of a healthcare question-answer chatbot system. The system can address the health-related queries of the users.</a:t>
            </a:r>
            <a:endParaRPr/>
          </a:p>
          <a:p>
            <a:pPr marL="285750" lvl="0" indent="-285750" algn="just" rtl="0">
              <a:spcBef>
                <a:spcPts val="1000"/>
              </a:spcBef>
              <a:spcAft>
                <a:spcPts val="0"/>
              </a:spcAft>
              <a:buSzPts val="1700"/>
              <a:buFont typeface="Arial"/>
              <a:buChar char="•"/>
            </a:pPr>
            <a:r>
              <a:rPr lang="en-US" sz="1700" b="1">
                <a:latin typeface="Gill Sans"/>
                <a:ea typeface="Gill Sans"/>
                <a:cs typeface="Gill Sans"/>
                <a:sym typeface="Gill Sans"/>
              </a:rPr>
              <a:t>There is a definite scope of development in this area, we can enhance the current model and work towards slowly eliminating the limitations specified.</a:t>
            </a:r>
            <a:endParaRPr/>
          </a:p>
          <a:p>
            <a:pPr marL="285750" lvl="0" indent="-285750" algn="just" rtl="0">
              <a:spcBef>
                <a:spcPts val="1000"/>
              </a:spcBef>
              <a:spcAft>
                <a:spcPts val="0"/>
              </a:spcAft>
              <a:buSzPts val="1700"/>
              <a:buFont typeface="Arial"/>
              <a:buChar char="•"/>
            </a:pPr>
            <a:r>
              <a:rPr lang="en-US" sz="1700" b="1">
                <a:latin typeface="Gill Sans"/>
                <a:ea typeface="Gill Sans"/>
                <a:cs typeface="Gill Sans"/>
                <a:sym typeface="Gill Sans"/>
              </a:rPr>
              <a:t>Future work can involve expanding the system to incorporate optimizers, different algorithms, multilingual ability. Using different dataset system will be able to predict diseases based on the symptoms provided by the user. We can also incorporate voice to text and text to voice functionality to make it user friendly.</a:t>
            </a:r>
            <a:endParaRPr/>
          </a:p>
        </p:txBody>
      </p:sp>
      <p:sp>
        <p:nvSpPr>
          <p:cNvPr id="394" name="Google Shape;394;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PES UNIVERSITY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6"/>
          <p:cNvSpPr txBox="1">
            <a:spLocks noGrp="1"/>
          </p:cNvSpPr>
          <p:nvPr>
            <p:ph type="title"/>
          </p:nvPr>
        </p:nvSpPr>
        <p:spPr>
          <a:xfrm>
            <a:off x="723432" y="1950720"/>
            <a:ext cx="3568661" cy="11887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a:t>Thank you</a:t>
            </a:r>
            <a:endParaRPr/>
          </a:p>
        </p:txBody>
      </p:sp>
      <p:pic>
        <p:nvPicPr>
          <p:cNvPr id="400" name="Google Shape;400;p16" descr="A doctor talking to a patient&#10;"/>
          <p:cNvPicPr preferRelativeResize="0">
            <a:picLocks noGrp="1"/>
          </p:cNvPicPr>
          <p:nvPr>
            <p:ph type="pic" idx="2"/>
          </p:nvPr>
        </p:nvPicPr>
        <p:blipFill rotWithShape="1">
          <a:blip r:embed="rId3">
            <a:alphaModFix/>
          </a:blip>
          <a:srcRect l="7" r="6"/>
          <a:stretch/>
        </p:blipFill>
        <p:spPr>
          <a:xfrm>
            <a:off x="4657344" y="0"/>
            <a:ext cx="7534656" cy="6858000"/>
          </a:xfrm>
          <a:prstGeom prst="rect">
            <a:avLst/>
          </a:prstGeom>
          <a:solidFill>
            <a:schemeClr val="accent2"/>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
          <p:cNvSpPr txBox="1">
            <a:spLocks noGrp="1"/>
          </p:cNvSpPr>
          <p:nvPr>
            <p:ph type="title"/>
          </p:nvPr>
        </p:nvSpPr>
        <p:spPr>
          <a:xfrm>
            <a:off x="581192" y="630238"/>
            <a:ext cx="3475915" cy="532671"/>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262626"/>
              </a:buClr>
              <a:buSzPct val="100000"/>
              <a:buFont typeface="Century Gothic"/>
              <a:buNone/>
            </a:pPr>
            <a:r>
              <a:rPr lang="en-US"/>
              <a:t>Abstract</a:t>
            </a:r>
            <a:endParaRPr/>
          </a:p>
        </p:txBody>
      </p:sp>
      <p:sp>
        <p:nvSpPr>
          <p:cNvPr id="271" name="Google Shape;271;p3"/>
          <p:cNvSpPr txBox="1">
            <a:spLocks noGrp="1"/>
          </p:cNvSpPr>
          <p:nvPr>
            <p:ph type="body" idx="1"/>
          </p:nvPr>
        </p:nvSpPr>
        <p:spPr>
          <a:xfrm>
            <a:off x="581192" y="1162909"/>
            <a:ext cx="3475915" cy="5210459"/>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800"/>
              <a:buNone/>
            </a:pPr>
            <a:r>
              <a:rPr lang="en-US" sz="1800" b="0" i="0" u="none" strike="noStrike">
                <a:solidFill>
                  <a:srgbClr val="000000"/>
                </a:solidFill>
                <a:latin typeface="Times New Roman"/>
                <a:ea typeface="Times New Roman"/>
                <a:cs typeface="Times New Roman"/>
                <a:sym typeface="Times New Roman"/>
              </a:rPr>
              <a:t>The use of chatbots evolved rapidly in numerous ﬁelds in recent years,including Marketing, Supporting Systems, Education, Health Care, Cultural Her-itage, and Entertainment. In this project, we will create chatbot in Health care using LSTM, Bi-LSTM, GRU amd BERT. we will compare these algorithms and will conclude the best algorithm among these. </a:t>
            </a:r>
            <a:endParaRPr sz="1600" b="0"/>
          </a:p>
          <a:p>
            <a:pPr marL="0" lvl="0" indent="0" algn="l" rtl="0">
              <a:spcBef>
                <a:spcPts val="1000"/>
              </a:spcBef>
              <a:spcAft>
                <a:spcPts val="0"/>
              </a:spcAft>
              <a:buSzPts val="1600"/>
              <a:buNone/>
            </a:pPr>
            <a:br>
              <a:rPr lang="en-US" sz="1600"/>
            </a:br>
            <a:endParaRPr sz="1500">
              <a:solidFill>
                <a:srgbClr val="000000"/>
              </a:solidFill>
            </a:endParaRPr>
          </a:p>
        </p:txBody>
      </p:sp>
      <p:sp>
        <p:nvSpPr>
          <p:cNvPr id="272" name="Google Shape;272;p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PES UNIVERSITY</a:t>
            </a:r>
            <a:endParaRPr/>
          </a:p>
        </p:txBody>
      </p:sp>
      <p:sp>
        <p:nvSpPr>
          <p:cNvPr id="273" name="Google Shape;273;p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20XX</a:t>
            </a:r>
            <a:endParaRPr/>
          </a:p>
        </p:txBody>
      </p:sp>
      <p:sp>
        <p:nvSpPr>
          <p:cNvPr id="274" name="Google Shape;274;p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75" name="Google Shape;275;p3" descr="Everything You Need Know About Chatbots in Healthcare"/>
          <p:cNvPicPr preferRelativeResize="0">
            <a:picLocks noGrp="1"/>
          </p:cNvPicPr>
          <p:nvPr>
            <p:ph type="pic" idx="2"/>
          </p:nvPr>
        </p:nvPicPr>
        <p:blipFill rotWithShape="1">
          <a:blip r:embed="rId3">
            <a:alphaModFix/>
          </a:blip>
          <a:srcRect l="12843" r="12844"/>
          <a:stretch/>
        </p:blipFill>
        <p:spPr>
          <a:xfrm>
            <a:off x="4241800" y="630936"/>
            <a:ext cx="7504113" cy="3520440"/>
          </a:xfrm>
          <a:prstGeom prst="rect">
            <a:avLst/>
          </a:prstGeom>
          <a:noFill/>
          <a:ln>
            <a:noFill/>
          </a:ln>
        </p:spPr>
      </p:pic>
      <p:pic>
        <p:nvPicPr>
          <p:cNvPr id="276" name="Google Shape;276;p3" descr="Healthcare Chatbot: The Future of the Health Industry through AI - Xenioo"/>
          <p:cNvPicPr preferRelativeResize="0">
            <a:picLocks noGrp="1"/>
          </p:cNvPicPr>
          <p:nvPr>
            <p:ph type="pic" idx="3"/>
          </p:nvPr>
        </p:nvPicPr>
        <p:blipFill rotWithShape="1">
          <a:blip r:embed="rId4">
            <a:alphaModFix/>
          </a:blip>
          <a:srcRect t="642" b="642"/>
          <a:stretch/>
        </p:blipFill>
        <p:spPr>
          <a:xfrm>
            <a:off x="4242816" y="4234252"/>
            <a:ext cx="3703320" cy="2139696"/>
          </a:xfrm>
          <a:prstGeom prst="rect">
            <a:avLst/>
          </a:prstGeom>
          <a:noFill/>
          <a:ln>
            <a:noFill/>
          </a:ln>
        </p:spPr>
      </p:pic>
      <p:pic>
        <p:nvPicPr>
          <p:cNvPr id="277" name="Google Shape;277;p3" descr="Chatbot for Healthcare: Key Use Cases &amp; Benefits"/>
          <p:cNvPicPr preferRelativeResize="0">
            <a:picLocks noGrp="1"/>
          </p:cNvPicPr>
          <p:nvPr>
            <p:ph type="pic" idx="4"/>
          </p:nvPr>
        </p:nvPicPr>
        <p:blipFill rotWithShape="1">
          <a:blip r:embed="rId5">
            <a:alphaModFix/>
          </a:blip>
          <a:srcRect l="17549" r="17549"/>
          <a:stretch/>
        </p:blipFill>
        <p:spPr>
          <a:xfrm>
            <a:off x="8046720" y="4233672"/>
            <a:ext cx="3703320" cy="21396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
          <p:cNvSpPr txBox="1">
            <a:spLocks noGrp="1"/>
          </p:cNvSpPr>
          <p:nvPr>
            <p:ph type="title"/>
          </p:nvPr>
        </p:nvSpPr>
        <p:spPr>
          <a:xfrm>
            <a:off x="1736225" y="640553"/>
            <a:ext cx="11029616" cy="98833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a:t>literature survey</a:t>
            </a:r>
            <a:endParaRPr/>
          </a:p>
        </p:txBody>
      </p:sp>
      <p:sp>
        <p:nvSpPr>
          <p:cNvPr id="283" name="Google Shape;283;p4"/>
          <p:cNvSpPr txBox="1">
            <a:spLocks noGrp="1"/>
          </p:cNvSpPr>
          <p:nvPr>
            <p:ph type="body" idx="1"/>
          </p:nvPr>
        </p:nvSpPr>
        <p:spPr>
          <a:xfrm>
            <a:off x="581192" y="1805405"/>
            <a:ext cx="5194769" cy="557784"/>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2400"/>
              <a:buNone/>
            </a:pPr>
            <a:r>
              <a:rPr lang="en-US"/>
              <a:t>Reference Papers</a:t>
            </a:r>
            <a:endParaRPr/>
          </a:p>
        </p:txBody>
      </p:sp>
      <p:sp>
        <p:nvSpPr>
          <p:cNvPr id="284" name="Google Shape;284;p4"/>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en-US"/>
              <a:t>Customer Support Chatbot for Electronic Components.</a:t>
            </a:r>
            <a:endParaRPr/>
          </a:p>
          <a:p>
            <a:pPr marL="342900" lvl="0" indent="-342900" algn="l" rtl="0">
              <a:spcBef>
                <a:spcPts val="1000"/>
              </a:spcBef>
              <a:spcAft>
                <a:spcPts val="0"/>
              </a:spcAft>
              <a:buSzPts val="1800"/>
              <a:buChar char="🠶"/>
            </a:pPr>
            <a:r>
              <a:rPr lang="en-US"/>
              <a:t>Chatbot user interface for customer relationship management using NLP models</a:t>
            </a:r>
            <a:endParaRPr/>
          </a:p>
          <a:p>
            <a:pPr marL="342900" lvl="0" indent="-342900" algn="l" rtl="0">
              <a:spcBef>
                <a:spcPts val="1000"/>
              </a:spcBef>
              <a:spcAft>
                <a:spcPts val="0"/>
              </a:spcAft>
              <a:buSzPts val="1800"/>
              <a:buChar char="🠶"/>
            </a:pPr>
            <a:r>
              <a:rPr lang="en-US"/>
              <a:t>Depression Chatbot using Deep Learning</a:t>
            </a:r>
            <a:endParaRPr/>
          </a:p>
          <a:p>
            <a:pPr marL="342900" lvl="0" indent="-228600" algn="l" rtl="0">
              <a:spcBef>
                <a:spcPts val="1000"/>
              </a:spcBef>
              <a:spcAft>
                <a:spcPts val="0"/>
              </a:spcAft>
              <a:buSzPts val="1800"/>
              <a:buNone/>
            </a:pPr>
            <a:endParaRPr/>
          </a:p>
        </p:txBody>
      </p:sp>
      <p:sp>
        <p:nvSpPr>
          <p:cNvPr id="285" name="Google Shape;285;p4"/>
          <p:cNvSpPr txBox="1">
            <a:spLocks noGrp="1"/>
          </p:cNvSpPr>
          <p:nvPr>
            <p:ph type="body" idx="4"/>
          </p:nvPr>
        </p:nvSpPr>
        <p:spPr>
          <a:xfrm>
            <a:off x="6416037" y="2987012"/>
            <a:ext cx="5194771" cy="29349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en-US"/>
              <a:t>Multilingual healthcare chatbot using machine learning</a:t>
            </a:r>
            <a:endParaRPr/>
          </a:p>
          <a:p>
            <a:pPr marL="342900" lvl="0" indent="-342900" algn="l" rtl="0">
              <a:spcBef>
                <a:spcPts val="1000"/>
              </a:spcBef>
              <a:spcAft>
                <a:spcPts val="0"/>
              </a:spcAft>
              <a:buSzPts val="1800"/>
              <a:buChar char="🠶"/>
            </a:pPr>
            <a:r>
              <a:rPr lang="en-US"/>
              <a:t>Chatbot for healthcare system using artificial intelligence</a:t>
            </a:r>
            <a:endParaRPr/>
          </a:p>
        </p:txBody>
      </p:sp>
      <p:sp>
        <p:nvSpPr>
          <p:cNvPr id="286" name="Google Shape;286;p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PES UNIVERSITY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a:t>ARCHITECTURE</a:t>
            </a:r>
            <a:endParaRPr/>
          </a:p>
        </p:txBody>
      </p:sp>
      <p:sp>
        <p:nvSpPr>
          <p:cNvPr id="292" name="Google Shape;292;p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1800"/>
              <a:buNone/>
            </a:pPr>
            <a:endParaRPr/>
          </a:p>
          <a:p>
            <a:pPr marL="342900" lvl="0" indent="-228600" algn="l" rtl="0">
              <a:spcBef>
                <a:spcPts val="1000"/>
              </a:spcBef>
              <a:spcAft>
                <a:spcPts val="0"/>
              </a:spcAft>
              <a:buSzPts val="1800"/>
              <a:buNone/>
            </a:pPr>
            <a:endParaRPr/>
          </a:p>
          <a:p>
            <a:pPr marL="342900" lvl="0" indent="-228600" algn="l" rtl="0">
              <a:spcBef>
                <a:spcPts val="1000"/>
              </a:spcBef>
              <a:spcAft>
                <a:spcPts val="0"/>
              </a:spcAft>
              <a:buSzPts val="1800"/>
              <a:buNone/>
            </a:pPr>
            <a:endParaRPr/>
          </a:p>
          <a:p>
            <a:pPr marL="342900" lvl="0" indent="-228600" algn="l" rtl="0">
              <a:spcBef>
                <a:spcPts val="1000"/>
              </a:spcBef>
              <a:spcAft>
                <a:spcPts val="0"/>
              </a:spcAft>
              <a:buSzPts val="1800"/>
              <a:buNone/>
            </a:pPr>
            <a:endParaRPr/>
          </a:p>
          <a:p>
            <a:pPr marL="342900" lvl="0" indent="-228600" algn="l" rtl="0">
              <a:spcBef>
                <a:spcPts val="1000"/>
              </a:spcBef>
              <a:spcAft>
                <a:spcPts val="0"/>
              </a:spcAft>
              <a:buSzPts val="1800"/>
              <a:buNone/>
            </a:pPr>
            <a:endParaRPr/>
          </a:p>
          <a:p>
            <a:pPr marL="342900" lvl="0" indent="-228600" algn="l" rtl="0">
              <a:spcBef>
                <a:spcPts val="1000"/>
              </a:spcBef>
              <a:spcAft>
                <a:spcPts val="0"/>
              </a:spcAft>
              <a:buSzPts val="1800"/>
              <a:buNone/>
            </a:pPr>
            <a:endParaRPr/>
          </a:p>
          <a:p>
            <a:pPr marL="342900" lvl="0" indent="-228600" algn="l" rtl="0">
              <a:spcBef>
                <a:spcPts val="1000"/>
              </a:spcBef>
              <a:spcAft>
                <a:spcPts val="0"/>
              </a:spcAft>
              <a:buSzPts val="1800"/>
              <a:buNone/>
            </a:pPr>
            <a:endParaRPr/>
          </a:p>
          <a:p>
            <a:pPr marL="0" lvl="0" indent="0" algn="l" rtl="0">
              <a:spcBef>
                <a:spcPts val="1000"/>
              </a:spcBef>
              <a:spcAft>
                <a:spcPts val="0"/>
              </a:spcAft>
              <a:buSzPts val="1800"/>
              <a:buNone/>
            </a:pPr>
            <a:r>
              <a:rPr lang="en-US"/>
              <a:t>            Flow Model – Chatbot Architecture                                                Deep Learning Architecture</a:t>
            </a:r>
            <a:endParaRPr/>
          </a:p>
        </p:txBody>
      </p:sp>
      <p:sp>
        <p:nvSpPr>
          <p:cNvPr id="293" name="Google Shape;293;p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20XX</a:t>
            </a:r>
            <a:endParaRPr/>
          </a:p>
        </p:txBody>
      </p:sp>
      <p:sp>
        <p:nvSpPr>
          <p:cNvPr id="294" name="Google Shape;294;p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PES UNIVERSITY</a:t>
            </a:r>
            <a:endParaRPr/>
          </a:p>
        </p:txBody>
      </p:sp>
      <p:pic>
        <p:nvPicPr>
          <p:cNvPr id="295" name="Google Shape;295;p5" descr="WhatsApp Image 2023-01-28 at 10.57.43 AM.jpeg"/>
          <p:cNvPicPr preferRelativeResize="0"/>
          <p:nvPr/>
        </p:nvPicPr>
        <p:blipFill rotWithShape="1">
          <a:blip r:embed="rId3">
            <a:alphaModFix/>
          </a:blip>
          <a:srcRect/>
          <a:stretch/>
        </p:blipFill>
        <p:spPr>
          <a:xfrm>
            <a:off x="581192" y="1871681"/>
            <a:ext cx="5372619" cy="2994960"/>
          </a:xfrm>
          <a:prstGeom prst="rect">
            <a:avLst/>
          </a:prstGeom>
          <a:noFill/>
          <a:ln>
            <a:noFill/>
          </a:ln>
          <a:effectLst>
            <a:outerShdw blurRad="50800" dist="27940" dir="5400000" rotWithShape="0">
              <a:srgbClr val="000000">
                <a:alpha val="31764"/>
              </a:srgbClr>
            </a:outerShdw>
          </a:effectLst>
        </p:spPr>
      </p:pic>
      <p:pic>
        <p:nvPicPr>
          <p:cNvPr id="296" name="Google Shape;296;p5"/>
          <p:cNvPicPr preferRelativeResize="0"/>
          <p:nvPr/>
        </p:nvPicPr>
        <p:blipFill rotWithShape="1">
          <a:blip r:embed="rId4">
            <a:alphaModFix/>
          </a:blip>
          <a:srcRect/>
          <a:stretch/>
        </p:blipFill>
        <p:spPr>
          <a:xfrm>
            <a:off x="6476883" y="1314341"/>
            <a:ext cx="4937877" cy="38245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
          <p:cNvSpPr txBox="1">
            <a:spLocks noGrp="1"/>
          </p:cNvSpPr>
          <p:nvPr>
            <p:ph type="title"/>
          </p:nvPr>
        </p:nvSpPr>
        <p:spPr>
          <a:xfrm>
            <a:off x="1689461" y="632557"/>
            <a:ext cx="8609666" cy="81814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a:t>Dataset description</a:t>
            </a:r>
            <a:endParaRPr/>
          </a:p>
        </p:txBody>
      </p:sp>
      <p:sp>
        <p:nvSpPr>
          <p:cNvPr id="302" name="Google Shape;302;p6"/>
          <p:cNvSpPr txBox="1"/>
          <p:nvPr/>
        </p:nvSpPr>
        <p:spPr>
          <a:xfrm>
            <a:off x="399675" y="1819531"/>
            <a:ext cx="10965349" cy="1164300"/>
          </a:xfrm>
          <a:prstGeom prst="rect">
            <a:avLst/>
          </a:prstGeom>
          <a:noFill/>
          <a:ln>
            <a:noFill/>
          </a:ln>
        </p:spPr>
        <p:txBody>
          <a:bodyPr spcFirstLastPara="1" wrap="square" lIns="91425" tIns="45700" rIns="91425" bIns="45700" anchor="t" anchorCtr="0">
            <a:normAutofit/>
          </a:bodyPr>
          <a:lstStyle/>
          <a:p>
            <a:pPr marL="0" marR="0" lvl="0" indent="0" algn="l" rtl="0">
              <a:lnSpc>
                <a:spcPct val="72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72000"/>
              </a:lnSpc>
              <a:spcBef>
                <a:spcPts val="1400"/>
              </a:spcBef>
              <a:spcAft>
                <a:spcPts val="0"/>
              </a:spcAft>
              <a:buClr>
                <a:srgbClr val="FF0000"/>
              </a:buClr>
              <a:buSzPts val="2400"/>
              <a:buFont typeface="Noto Sans Symbols"/>
              <a:buNone/>
            </a:pPr>
            <a:r>
              <a:rPr lang="en-US" sz="2400" b="0" i="0" u="none" strike="noStrike" cap="none">
                <a:solidFill>
                  <a:srgbClr val="FF0000"/>
                </a:solidFill>
                <a:latin typeface="Century Gothic"/>
                <a:ea typeface="Century Gothic"/>
                <a:cs typeface="Century Gothic"/>
                <a:sym typeface="Century Gothic"/>
              </a:rPr>
              <a:t>EDA</a:t>
            </a: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72000"/>
              </a:lnSpc>
              <a:spcBef>
                <a:spcPts val="1400"/>
              </a:spcBef>
              <a:spcAft>
                <a:spcPts val="0"/>
              </a:spcAft>
              <a:buClr>
                <a:srgbClr val="000000"/>
              </a:buClr>
              <a:buSzPts val="1671"/>
              <a:buFont typeface="Noto Sans Symbols"/>
              <a:buNone/>
            </a:pPr>
            <a:endParaRPr sz="1670" b="0" i="0" u="none" strike="noStrike" cap="none">
              <a:solidFill>
                <a:srgbClr val="000000"/>
              </a:solidFill>
              <a:latin typeface="Times New Roman"/>
              <a:ea typeface="Times New Roman"/>
              <a:cs typeface="Times New Roman"/>
              <a:sym typeface="Times New Roman"/>
            </a:endParaRPr>
          </a:p>
          <a:p>
            <a:pPr marL="0" marR="0" lvl="0" indent="0" algn="l" rtl="0">
              <a:lnSpc>
                <a:spcPct val="72000"/>
              </a:lnSpc>
              <a:spcBef>
                <a:spcPts val="1400"/>
              </a:spcBef>
              <a:spcAft>
                <a:spcPts val="0"/>
              </a:spcAft>
              <a:buClr>
                <a:srgbClr val="000000"/>
              </a:buClr>
              <a:buSzPts val="1671"/>
              <a:buFont typeface="Noto Sans Symbols"/>
              <a:buNone/>
            </a:pPr>
            <a:endParaRPr sz="1670" b="0" i="0" u="none" strike="noStrike" cap="none">
              <a:solidFill>
                <a:srgbClr val="000000"/>
              </a:solidFill>
              <a:latin typeface="Times New Roman"/>
              <a:ea typeface="Times New Roman"/>
              <a:cs typeface="Times New Roman"/>
              <a:sym typeface="Times New Roman"/>
            </a:endParaRPr>
          </a:p>
        </p:txBody>
      </p:sp>
      <p:pic>
        <p:nvPicPr>
          <p:cNvPr id="303" name="Google Shape;303;p6" descr="WhatsApp Image 2023-01-26 at 1.02.26 PM.jpeg"/>
          <p:cNvPicPr preferRelativeResize="0"/>
          <p:nvPr/>
        </p:nvPicPr>
        <p:blipFill rotWithShape="1">
          <a:blip r:embed="rId3">
            <a:alphaModFix/>
          </a:blip>
          <a:srcRect/>
          <a:stretch/>
        </p:blipFill>
        <p:spPr>
          <a:xfrm>
            <a:off x="505458" y="2685804"/>
            <a:ext cx="5376892" cy="341504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04" name="Google Shape;304;p6" descr="WhatsApp Image 2023-01-27 at 7.28.03 PM.jpeg"/>
          <p:cNvPicPr preferRelativeResize="0"/>
          <p:nvPr/>
        </p:nvPicPr>
        <p:blipFill rotWithShape="1">
          <a:blip r:embed="rId4">
            <a:alphaModFix/>
          </a:blip>
          <a:srcRect/>
          <a:stretch/>
        </p:blipFill>
        <p:spPr>
          <a:xfrm>
            <a:off x="6267200" y="2685804"/>
            <a:ext cx="4988788" cy="341504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05" name="Google Shape;305;p6"/>
          <p:cNvSpPr txBox="1"/>
          <p:nvPr/>
        </p:nvSpPr>
        <p:spPr>
          <a:xfrm>
            <a:off x="1758960" y="6249896"/>
            <a:ext cx="2869888" cy="370841"/>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entury Gothic"/>
                <a:ea typeface="Century Gothic"/>
                <a:cs typeface="Century Gothic"/>
                <a:sym typeface="Century Gothic"/>
              </a:rPr>
              <a:t>Word Cloud from questions</a:t>
            </a:r>
            <a:endParaRPr/>
          </a:p>
        </p:txBody>
      </p:sp>
      <p:sp>
        <p:nvSpPr>
          <p:cNvPr id="306" name="Google Shape;306;p6"/>
          <p:cNvSpPr txBox="1"/>
          <p:nvPr/>
        </p:nvSpPr>
        <p:spPr>
          <a:xfrm>
            <a:off x="7390329" y="6249896"/>
            <a:ext cx="2742529" cy="370841"/>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Word Cloud from answers</a:t>
            </a:r>
            <a:endParaRPr/>
          </a:p>
        </p:txBody>
      </p:sp>
      <p:sp>
        <p:nvSpPr>
          <p:cNvPr id="307" name="Google Shape;307;p6"/>
          <p:cNvSpPr txBox="1"/>
          <p:nvPr/>
        </p:nvSpPr>
        <p:spPr>
          <a:xfrm>
            <a:off x="399675" y="1241534"/>
            <a:ext cx="10750530" cy="8771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700">
                <a:solidFill>
                  <a:schemeClr val="dk1"/>
                </a:solidFill>
                <a:latin typeface="Century Gothic"/>
                <a:ea typeface="Century Gothic"/>
                <a:cs typeface="Century Gothic"/>
                <a:sym typeface="Century Gothic"/>
              </a:rPr>
              <a:t>The Healthcare JSON dataset is a collection of data that includes question and answer pairs related to healthcare information. The dataset is structured in JSON format with 465 records, which makes it easy to use and integrate with other systems. The Dataset is web scraped from the Healthcare QA website icliniq.</a:t>
            </a:r>
            <a:endParaRPr sz="17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7" descr="WhatsApp Image 2023-01-27 at 8.31.06 PM.jpeg"/>
          <p:cNvPicPr preferRelativeResize="0"/>
          <p:nvPr/>
        </p:nvPicPr>
        <p:blipFill rotWithShape="1">
          <a:blip r:embed="rId3">
            <a:alphaModFix/>
          </a:blip>
          <a:srcRect/>
          <a:stretch/>
        </p:blipFill>
        <p:spPr>
          <a:xfrm>
            <a:off x="162560" y="2966720"/>
            <a:ext cx="6651612" cy="1814947"/>
          </a:xfrm>
          <a:prstGeom prst="rect">
            <a:avLst/>
          </a:prstGeom>
          <a:noFill/>
          <a:ln>
            <a:noFill/>
          </a:ln>
        </p:spPr>
      </p:pic>
      <p:sp>
        <p:nvSpPr>
          <p:cNvPr id="313" name="Google Shape;313;p7"/>
          <p:cNvSpPr txBox="1">
            <a:spLocks noGrp="1"/>
          </p:cNvSpPr>
          <p:nvPr>
            <p:ph type="title"/>
          </p:nvPr>
        </p:nvSpPr>
        <p:spPr>
          <a:xfrm>
            <a:off x="1676400" y="534311"/>
            <a:ext cx="10515600" cy="105941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4400"/>
              <a:buFont typeface="Arial"/>
              <a:buNone/>
            </a:pPr>
            <a:r>
              <a:rPr lang="en-US" sz="4400">
                <a:latin typeface="Arial"/>
                <a:ea typeface="Arial"/>
                <a:cs typeface="Arial"/>
                <a:sym typeface="Arial"/>
              </a:rPr>
              <a:t>EDA</a:t>
            </a:r>
            <a:endParaRPr/>
          </a:p>
        </p:txBody>
      </p:sp>
      <p:pic>
        <p:nvPicPr>
          <p:cNvPr id="314" name="Google Shape;314;p7" descr="WhatsApp Image 2023-01-27 at 4.22.58 PM.jpeg"/>
          <p:cNvPicPr preferRelativeResize="0"/>
          <p:nvPr/>
        </p:nvPicPr>
        <p:blipFill rotWithShape="1">
          <a:blip r:embed="rId4">
            <a:alphaModFix/>
          </a:blip>
          <a:srcRect/>
          <a:stretch/>
        </p:blipFill>
        <p:spPr>
          <a:xfrm>
            <a:off x="4754335" y="1101484"/>
            <a:ext cx="7010946" cy="2076333"/>
          </a:xfrm>
          <a:prstGeom prst="rect">
            <a:avLst/>
          </a:prstGeom>
          <a:noFill/>
          <a:ln>
            <a:noFill/>
          </a:ln>
        </p:spPr>
      </p:pic>
      <p:pic>
        <p:nvPicPr>
          <p:cNvPr id="315" name="Google Shape;315;p7" descr="WhatsApp Image 2023-01-27 at 8.50.16 PM (1).jpeg"/>
          <p:cNvPicPr preferRelativeResize="0"/>
          <p:nvPr/>
        </p:nvPicPr>
        <p:blipFill rotWithShape="1">
          <a:blip r:embed="rId5">
            <a:alphaModFix/>
          </a:blip>
          <a:srcRect/>
          <a:stretch/>
        </p:blipFill>
        <p:spPr>
          <a:xfrm>
            <a:off x="5894981" y="4608037"/>
            <a:ext cx="5870299" cy="20763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8" descr="WhatsApp Image 2023-01-27 at 8.50.17 PM (1).jpeg"/>
          <p:cNvPicPr preferRelativeResize="0"/>
          <p:nvPr/>
        </p:nvPicPr>
        <p:blipFill rotWithShape="1">
          <a:blip r:embed="rId3">
            <a:alphaModFix/>
          </a:blip>
          <a:srcRect/>
          <a:stretch/>
        </p:blipFill>
        <p:spPr>
          <a:xfrm>
            <a:off x="396239" y="2459782"/>
            <a:ext cx="5699761" cy="2197917"/>
          </a:xfrm>
          <a:prstGeom prst="rect">
            <a:avLst/>
          </a:prstGeom>
          <a:noFill/>
          <a:ln>
            <a:noFill/>
          </a:ln>
        </p:spPr>
      </p:pic>
      <p:sp>
        <p:nvSpPr>
          <p:cNvPr id="321" name="Google Shape;321;p8"/>
          <p:cNvSpPr txBox="1">
            <a:spLocks noGrp="1"/>
          </p:cNvSpPr>
          <p:nvPr>
            <p:ph type="title"/>
          </p:nvPr>
        </p:nvSpPr>
        <p:spPr>
          <a:xfrm>
            <a:off x="1676400" y="584921"/>
            <a:ext cx="10515600" cy="105941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4400"/>
              <a:buFont typeface="Arial"/>
              <a:buNone/>
            </a:pPr>
            <a:r>
              <a:rPr lang="en-US" sz="4400">
                <a:latin typeface="Arial"/>
                <a:ea typeface="Arial"/>
                <a:cs typeface="Arial"/>
                <a:sym typeface="Arial"/>
              </a:rPr>
              <a:t>EDA</a:t>
            </a:r>
            <a:endParaRPr/>
          </a:p>
        </p:txBody>
      </p:sp>
      <p:pic>
        <p:nvPicPr>
          <p:cNvPr id="322" name="Google Shape;322;p8" descr="WhatsApp Image 2023-01-27 at 8.50.16 PM (1).jpeg"/>
          <p:cNvPicPr preferRelativeResize="0"/>
          <p:nvPr/>
        </p:nvPicPr>
        <p:blipFill rotWithShape="1">
          <a:blip r:embed="rId4">
            <a:alphaModFix/>
          </a:blip>
          <a:srcRect/>
          <a:stretch/>
        </p:blipFill>
        <p:spPr>
          <a:xfrm>
            <a:off x="6278092" y="1114628"/>
            <a:ext cx="5502867" cy="1937168"/>
          </a:xfrm>
          <a:prstGeom prst="rect">
            <a:avLst/>
          </a:prstGeom>
          <a:noFill/>
          <a:ln>
            <a:noFill/>
          </a:ln>
        </p:spPr>
      </p:pic>
      <p:pic>
        <p:nvPicPr>
          <p:cNvPr id="323" name="Google Shape;323;p8" descr="WhatsApp Image 2023-01-27 at 8.50.17 PM.jpeg"/>
          <p:cNvPicPr preferRelativeResize="0"/>
          <p:nvPr/>
        </p:nvPicPr>
        <p:blipFill rotWithShape="1">
          <a:blip r:embed="rId5">
            <a:alphaModFix/>
          </a:blip>
          <a:srcRect/>
          <a:stretch/>
        </p:blipFill>
        <p:spPr>
          <a:xfrm>
            <a:off x="5729845" y="4657699"/>
            <a:ext cx="6051114" cy="19371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
          <p:cNvSpPr txBox="1">
            <a:spLocks noGrp="1"/>
          </p:cNvSpPr>
          <p:nvPr>
            <p:ph type="title"/>
          </p:nvPr>
        </p:nvSpPr>
        <p:spPr>
          <a:xfrm>
            <a:off x="581193" y="729658"/>
            <a:ext cx="11029616" cy="958369"/>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262626"/>
              </a:buClr>
              <a:buSzPct val="100000"/>
              <a:buFont typeface="Century Gothic"/>
              <a:buNone/>
            </a:pPr>
            <a:r>
              <a:rPr lang="en-US"/>
              <a:t>IMPLEMENTATION</a:t>
            </a:r>
            <a:br>
              <a:rPr lang="en-US"/>
            </a:br>
            <a:endParaRPr/>
          </a:p>
        </p:txBody>
      </p:sp>
      <p:sp>
        <p:nvSpPr>
          <p:cNvPr id="329" name="Google Shape;329;p9"/>
          <p:cNvSpPr txBox="1">
            <a:spLocks noGrp="1"/>
          </p:cNvSpPr>
          <p:nvPr>
            <p:ph type="body" idx="1"/>
          </p:nvPr>
        </p:nvSpPr>
        <p:spPr>
          <a:xfrm>
            <a:off x="581191" y="2250891"/>
            <a:ext cx="3200400" cy="55778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000"/>
              <a:buNone/>
            </a:pPr>
            <a:r>
              <a:rPr lang="en-US"/>
              <a:t>Tokenization</a:t>
            </a:r>
            <a:endParaRPr/>
          </a:p>
        </p:txBody>
      </p:sp>
      <p:sp>
        <p:nvSpPr>
          <p:cNvPr id="330" name="Google Shape;330;p9"/>
          <p:cNvSpPr txBox="1">
            <a:spLocks noGrp="1"/>
          </p:cNvSpPr>
          <p:nvPr>
            <p:ph type="body" idx="2"/>
          </p:nvPr>
        </p:nvSpPr>
        <p:spPr>
          <a:xfrm>
            <a:off x="581194" y="2926052"/>
            <a:ext cx="3750174" cy="2934999"/>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SzPts val="1600"/>
              <a:buChar char="🠶"/>
            </a:pPr>
            <a:r>
              <a:rPr lang="en-US" sz="1600"/>
              <a:t>User input text is first converted into lower case which is known as case-folding. The lower case user input is raw text which is transformed into a bag of words using tokenization. This will separate the text into the terms that compose it. </a:t>
            </a:r>
            <a:endParaRPr/>
          </a:p>
          <a:p>
            <a:pPr marL="342900" lvl="0" indent="-342900" algn="just" rtl="0">
              <a:spcBef>
                <a:spcPts val="1000"/>
              </a:spcBef>
              <a:spcAft>
                <a:spcPts val="0"/>
              </a:spcAft>
              <a:buSzPts val="1600"/>
              <a:buChar char="🠶"/>
            </a:pPr>
            <a:r>
              <a:rPr lang="en-US" sz="1600"/>
              <a:t>Tokenization is useful for dealing with and analyzing each word independently. Further, all the punctuations are removed and the final bag of words is obtained.</a:t>
            </a:r>
            <a:endParaRPr sz="1600"/>
          </a:p>
        </p:txBody>
      </p:sp>
      <p:sp>
        <p:nvSpPr>
          <p:cNvPr id="331" name="Google Shape;331;p9"/>
          <p:cNvSpPr txBox="1">
            <a:spLocks noGrp="1"/>
          </p:cNvSpPr>
          <p:nvPr>
            <p:ph type="body" idx="3"/>
          </p:nvPr>
        </p:nvSpPr>
        <p:spPr>
          <a:xfrm>
            <a:off x="4412343" y="2250891"/>
            <a:ext cx="3200400" cy="5533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1840"/>
              <a:buFont typeface="Noto Sans Symbols"/>
              <a:buNone/>
            </a:pPr>
            <a:r>
              <a:rPr lang="en-US"/>
              <a:t>Stop Words Removal</a:t>
            </a:r>
            <a:endParaRPr/>
          </a:p>
        </p:txBody>
      </p:sp>
      <p:sp>
        <p:nvSpPr>
          <p:cNvPr id="332" name="Google Shape;332;p9"/>
          <p:cNvSpPr txBox="1">
            <a:spLocks noGrp="1"/>
          </p:cNvSpPr>
          <p:nvPr>
            <p:ph type="body" idx="4"/>
          </p:nvPr>
        </p:nvSpPr>
        <p:spPr>
          <a:xfrm>
            <a:off x="4412340" y="2926051"/>
            <a:ext cx="3448293" cy="2934999"/>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just" rtl="0">
              <a:spcBef>
                <a:spcPts val="0"/>
              </a:spcBef>
              <a:spcAft>
                <a:spcPts val="0"/>
              </a:spcAft>
              <a:buSzPct val="100000"/>
              <a:buChar char="🠶"/>
            </a:pPr>
            <a:r>
              <a:rPr lang="en-US"/>
              <a:t>In order to extract important keywords, stop words such as ‘a’, ‘an’, ‘the’, etc are removed from the bag of words obtained from the previous pre-processing step. </a:t>
            </a:r>
            <a:endParaRPr/>
          </a:p>
          <a:p>
            <a:pPr marL="342900" lvl="0" indent="-342900" algn="just" rtl="0">
              <a:spcBef>
                <a:spcPts val="1000"/>
              </a:spcBef>
              <a:spcAft>
                <a:spcPts val="0"/>
              </a:spcAft>
              <a:buSzPct val="100000"/>
              <a:buChar char="🠶"/>
            </a:pPr>
            <a:r>
              <a:rPr lang="en-US"/>
              <a:t>Removal of stop words is necessary as they take valuable pre-processing time and space.</a:t>
            </a:r>
            <a:endParaRPr/>
          </a:p>
        </p:txBody>
      </p:sp>
      <p:sp>
        <p:nvSpPr>
          <p:cNvPr id="333" name="Google Shape;333;p9"/>
          <p:cNvSpPr txBox="1">
            <a:spLocks noGrp="1"/>
          </p:cNvSpPr>
          <p:nvPr>
            <p:ph type="body" idx="5"/>
          </p:nvPr>
        </p:nvSpPr>
        <p:spPr>
          <a:xfrm>
            <a:off x="8243499" y="2250891"/>
            <a:ext cx="3200400" cy="5533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1840"/>
              <a:buFont typeface="Noto Sans Symbols"/>
              <a:buNone/>
            </a:pPr>
            <a:r>
              <a:rPr lang="en-US"/>
              <a:t>Lemmatization</a:t>
            </a:r>
            <a:endParaRPr/>
          </a:p>
        </p:txBody>
      </p:sp>
      <p:sp>
        <p:nvSpPr>
          <p:cNvPr id="334" name="Google Shape;334;p9"/>
          <p:cNvSpPr txBox="1">
            <a:spLocks noGrp="1"/>
          </p:cNvSpPr>
          <p:nvPr>
            <p:ph type="body" idx="6"/>
          </p:nvPr>
        </p:nvSpPr>
        <p:spPr>
          <a:xfrm>
            <a:off x="8243497" y="2926051"/>
            <a:ext cx="3576326" cy="2934999"/>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SzPts val="1600"/>
              <a:buChar char="🠶"/>
            </a:pPr>
            <a:r>
              <a:rPr lang="en-US" sz="1600"/>
              <a:t>The bag of words is then iterated and the root form of each word is generated using lemmatization.</a:t>
            </a:r>
            <a:endParaRPr/>
          </a:p>
          <a:p>
            <a:pPr marL="342900" lvl="0" indent="-342900" algn="just" rtl="0">
              <a:spcBef>
                <a:spcPts val="1000"/>
              </a:spcBef>
              <a:spcAft>
                <a:spcPts val="0"/>
              </a:spcAft>
              <a:buSzPts val="1600"/>
              <a:buChar char="🠶"/>
            </a:pPr>
            <a:r>
              <a:rPr lang="en-US" sz="1600"/>
              <a:t>Lemmatization considers the context and converts the word to its meaningful base form, which is called Lemma(better -&gt; well).</a:t>
            </a:r>
            <a:endParaRPr/>
          </a:p>
          <a:p>
            <a:pPr marL="342900" lvl="0" indent="-342900" algn="just" rtl="0">
              <a:spcBef>
                <a:spcPts val="1000"/>
              </a:spcBef>
              <a:spcAft>
                <a:spcPts val="0"/>
              </a:spcAft>
              <a:buSzPts val="1600"/>
              <a:buChar char="🠶"/>
            </a:pPr>
            <a:r>
              <a:rPr lang="en-US" sz="1600"/>
              <a:t>Here, the system is using Word Net Lemmatizer to achieve the above process.</a:t>
            </a:r>
            <a:endParaRPr/>
          </a:p>
          <a:p>
            <a:pPr marL="342900" lvl="0" indent="-241300" algn="just" rtl="0">
              <a:spcBef>
                <a:spcPts val="1000"/>
              </a:spcBef>
              <a:spcAft>
                <a:spcPts val="0"/>
              </a:spcAft>
              <a:buSzPts val="1600"/>
              <a:buNone/>
            </a:pPr>
            <a:endParaRPr sz="1600"/>
          </a:p>
          <a:p>
            <a:pPr marL="342900" lvl="0" indent="-241300" algn="just" rtl="0">
              <a:spcBef>
                <a:spcPts val="1000"/>
              </a:spcBef>
              <a:spcAft>
                <a:spcPts val="0"/>
              </a:spcAft>
              <a:buSzPts val="1600"/>
              <a:buNone/>
            </a:pPr>
            <a:endParaRPr sz="1600"/>
          </a:p>
        </p:txBody>
      </p:sp>
      <p:sp>
        <p:nvSpPr>
          <p:cNvPr id="335" name="Google Shape;335;p9"/>
          <p:cNvSpPr txBox="1"/>
          <p:nvPr/>
        </p:nvSpPr>
        <p:spPr>
          <a:xfrm>
            <a:off x="581188" y="795341"/>
            <a:ext cx="10862706" cy="1902749"/>
          </a:xfrm>
          <a:prstGeom prst="rect">
            <a:avLst/>
          </a:prstGeom>
          <a:noFill/>
          <a:ln>
            <a:noFill/>
          </a:ln>
        </p:spPr>
        <p:txBody>
          <a:bodyPr spcFirstLastPara="1" wrap="square" lIns="91425" tIns="45700" rIns="91425" bIns="45700" anchor="ctr" anchorCtr="0">
            <a:normAutofit/>
          </a:bodyPr>
          <a:lstStyle/>
          <a:p>
            <a:pPr marL="0" marR="0" lvl="0" indent="0" algn="just" rtl="0">
              <a:spcBef>
                <a:spcPts val="0"/>
              </a:spcBef>
              <a:spcAft>
                <a:spcPts val="0"/>
              </a:spcAft>
              <a:buClr>
                <a:schemeClr val="accent1"/>
              </a:buClr>
              <a:buSzPts val="1380"/>
              <a:buFont typeface="Noto Sans Symbols"/>
              <a:buNone/>
            </a:pPr>
            <a:r>
              <a:rPr lang="en-US" sz="1500" b="1">
                <a:solidFill>
                  <a:srgbClr val="3F3F3F"/>
                </a:solidFill>
                <a:latin typeface="Gill Sans"/>
                <a:ea typeface="Gill Sans"/>
                <a:cs typeface="Gill Sans"/>
                <a:sym typeface="Gill Sans"/>
              </a:rPr>
              <a:t>The proposed system consists of a user-friendly chat interface through which a user can communicate with the system. Depending on the user input, the chatbot will provide relevant information about user queries.  The system has pre-processed the healthcare question answer dataset using the techniques of text processing in NLP. These are some of the techniques used :</a:t>
            </a:r>
            <a:endParaRPr sz="1500" b="1">
              <a:solidFill>
                <a:srgbClr val="3F3F3F"/>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1587</Words>
  <Application>Microsoft Office PowerPoint</Application>
  <PresentationFormat>Widescreen</PresentationFormat>
  <Paragraphs>168</Paragraphs>
  <Slides>25</Slides>
  <Notes>25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Century Gothic</vt:lpstr>
      <vt:lpstr>Calibri</vt:lpstr>
      <vt:lpstr>Arial</vt:lpstr>
      <vt:lpstr>Noto Sans Symbols</vt:lpstr>
      <vt:lpstr>Gill Sans</vt:lpstr>
      <vt:lpstr>Times New Roman</vt:lpstr>
      <vt:lpstr>Wisp</vt:lpstr>
      <vt:lpstr>Design &amp; Implementation of  Healthcare chatbot model</vt:lpstr>
      <vt:lpstr>Introduction</vt:lpstr>
      <vt:lpstr>Abstract</vt:lpstr>
      <vt:lpstr>literature survey</vt:lpstr>
      <vt:lpstr>ARCHITECTURE</vt:lpstr>
      <vt:lpstr>Dataset description</vt:lpstr>
      <vt:lpstr>EDA</vt:lpstr>
      <vt:lpstr>EDA</vt:lpstr>
      <vt:lpstr>IMPLEMENTATION </vt:lpstr>
      <vt:lpstr>Cont’d…</vt:lpstr>
      <vt:lpstr>Implementation</vt:lpstr>
      <vt:lpstr>Results and Discussions</vt:lpstr>
      <vt:lpstr>Snapshot of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CONCLUSION &amp;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&amp; Implementation of  Healthcare state-of -the-art  chatbot model</dc:title>
  <dc:creator>Divya Chowdaiah</dc:creator>
  <cp:lastModifiedBy>Sunil Bhagwat</cp:lastModifiedBy>
  <cp:revision>23</cp:revision>
  <dcterms:created xsi:type="dcterms:W3CDTF">2023-03-31T02:23:30Z</dcterms:created>
  <dcterms:modified xsi:type="dcterms:W3CDTF">2023-05-01T11:51:40Z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